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3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14.xml" ContentType="application/vnd.openxmlformats-officedocument.presentationml.tags+xml"/>
  <Override PartName="/ppt/notesSlides/notesSlide26.xml" ContentType="application/vnd.openxmlformats-officedocument.presentationml.notesSlide+xml"/>
  <Override PartName="/ppt/tags/tag15.xml" ContentType="application/vnd.openxmlformats-officedocument.presentationml.tags+xml"/>
  <Override PartName="/ppt/notesSlides/notesSlide27.xml" ContentType="application/vnd.openxmlformats-officedocument.presentationml.notesSlide+xml"/>
  <Override PartName="/ppt/tags/tag16.xml" ContentType="application/vnd.openxmlformats-officedocument.presentationml.tags+xml"/>
  <Override PartName="/ppt/notesSlides/notesSlide28.xml" ContentType="application/vnd.openxmlformats-officedocument.presentationml.notesSlide+xml"/>
  <Override PartName="/ppt/tags/tag17.xml" ContentType="application/vnd.openxmlformats-officedocument.presentationml.tags+xml"/>
  <Override PartName="/ppt/notesSlides/notesSlide29.xml" ContentType="application/vnd.openxmlformats-officedocument.presentationml.notesSlide+xml"/>
  <Override PartName="/ppt/tags/tag18.xml" ContentType="application/vnd.openxmlformats-officedocument.presentationml.tags+xml"/>
  <Override PartName="/ppt/notesSlides/notesSlide3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9.xml" ContentType="application/vnd.openxmlformats-officedocument.presentationml.tags+xml"/>
  <Override PartName="/ppt/notesSlides/notesSlide31.xml" ContentType="application/vnd.openxmlformats-officedocument.presentationml.notesSlide+xml"/>
  <Override PartName="/ppt/tags/tag20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6"/>
  </p:sldMasterIdLst>
  <p:notesMasterIdLst>
    <p:notesMasterId r:id="rId44"/>
  </p:notesMasterIdLst>
  <p:handoutMasterIdLst>
    <p:handoutMasterId r:id="rId45"/>
  </p:handoutMasterIdLst>
  <p:sldIdLst>
    <p:sldId id="285" r:id="rId7"/>
    <p:sldId id="359" r:id="rId8"/>
    <p:sldId id="307" r:id="rId9"/>
    <p:sldId id="569" r:id="rId10"/>
    <p:sldId id="626" r:id="rId11"/>
    <p:sldId id="589" r:id="rId12"/>
    <p:sldId id="590" r:id="rId13"/>
    <p:sldId id="591" r:id="rId14"/>
    <p:sldId id="593" r:id="rId15"/>
    <p:sldId id="594" r:id="rId16"/>
    <p:sldId id="596" r:id="rId17"/>
    <p:sldId id="595" r:id="rId18"/>
    <p:sldId id="597" r:id="rId19"/>
    <p:sldId id="592" r:id="rId20"/>
    <p:sldId id="598" r:id="rId21"/>
    <p:sldId id="628" r:id="rId22"/>
    <p:sldId id="599" r:id="rId23"/>
    <p:sldId id="579" r:id="rId24"/>
    <p:sldId id="615" r:id="rId25"/>
    <p:sldId id="618" r:id="rId26"/>
    <p:sldId id="630" r:id="rId27"/>
    <p:sldId id="631" r:id="rId28"/>
    <p:sldId id="616" r:id="rId29"/>
    <p:sldId id="617" r:id="rId30"/>
    <p:sldId id="619" r:id="rId31"/>
    <p:sldId id="621" r:id="rId32"/>
    <p:sldId id="622" r:id="rId33"/>
    <p:sldId id="620" r:id="rId34"/>
    <p:sldId id="601" r:id="rId35"/>
    <p:sldId id="600" r:id="rId36"/>
    <p:sldId id="629" r:id="rId37"/>
    <p:sldId id="632" r:id="rId38"/>
    <p:sldId id="604" r:id="rId39"/>
    <p:sldId id="627" r:id="rId40"/>
    <p:sldId id="613" r:id="rId41"/>
    <p:sldId id="350" r:id="rId42"/>
    <p:sldId id="611" r:id="rId4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42D8459F-7683-F84D-8DE6-C3C38246EA5E}">
          <p14:sldIdLst>
            <p14:sldId id="285"/>
            <p14:sldId id="359"/>
            <p14:sldId id="307"/>
            <p14:sldId id="569"/>
            <p14:sldId id="626"/>
          </p14:sldIdLst>
        </p14:section>
        <p14:section name="What" id="{EC23B617-6864-46EE-965F-FABEBC49C64B}">
          <p14:sldIdLst>
            <p14:sldId id="589"/>
            <p14:sldId id="590"/>
            <p14:sldId id="591"/>
          </p14:sldIdLst>
        </p14:section>
        <p14:section name="How" id="{8859955C-73A5-452F-AE3F-E9808FCC3252}">
          <p14:sldIdLst>
            <p14:sldId id="593"/>
            <p14:sldId id="594"/>
            <p14:sldId id="596"/>
            <p14:sldId id="595"/>
            <p14:sldId id="597"/>
            <p14:sldId id="592"/>
            <p14:sldId id="598"/>
            <p14:sldId id="628"/>
            <p14:sldId id="599"/>
          </p14:sldIdLst>
        </p14:section>
        <p14:section name="With What" id="{DC2DE940-F0DD-4E53-84BA-C95789ECCB96}">
          <p14:sldIdLst>
            <p14:sldId id="579"/>
            <p14:sldId id="615"/>
            <p14:sldId id="618"/>
            <p14:sldId id="630"/>
            <p14:sldId id="631"/>
            <p14:sldId id="616"/>
            <p14:sldId id="617"/>
            <p14:sldId id="619"/>
            <p14:sldId id="621"/>
            <p14:sldId id="622"/>
            <p14:sldId id="620"/>
            <p14:sldId id="601"/>
          </p14:sldIdLst>
        </p14:section>
        <p14:section name="Wait, What?" id="{B7B41A32-A029-45F1-ABA3-C3740A19A697}">
          <p14:sldIdLst>
            <p14:sldId id="600"/>
            <p14:sldId id="629"/>
          </p14:sldIdLst>
        </p14:section>
        <p14:section name="CICD" id="{B0EF0B61-CB39-4B4B-B321-E3A127848BA3}">
          <p14:sldIdLst>
            <p14:sldId id="632"/>
            <p14:sldId id="604"/>
            <p14:sldId id="627"/>
          </p14:sldIdLst>
        </p14:section>
        <p14:section name="Appendix" id="{38CE03E5-8B3A-4845-81F5-92C630A99E6C}">
          <p14:sldIdLst>
            <p14:sldId id="613"/>
            <p14:sldId id="350"/>
            <p14:sldId id="61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itan Blumin" initials="EB" lastIdx="2" clrIdx="0">
    <p:extLst>
      <p:ext uri="{19B8F6BF-5375-455C-9EA6-DF929625EA0E}">
        <p15:presenceInfo xmlns:p15="http://schemas.microsoft.com/office/powerpoint/2012/main" userId="57d698cf470dbe5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F0F0"/>
    <a:srgbClr val="DAF5FE"/>
    <a:srgbClr val="05A37D"/>
    <a:srgbClr val="E8F5FC"/>
    <a:srgbClr val="05F170"/>
    <a:srgbClr val="FF6600"/>
    <a:srgbClr val="5E729B"/>
    <a:srgbClr val="9E01F5"/>
    <a:srgbClr val="20254C"/>
    <a:srgbClr val="252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5B8E02-1BB2-4D77-B101-1CBA50E34803}" v="2" dt="2020-04-28T19:22:55.4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58" autoAdjust="0"/>
    <p:restoredTop sz="85451" autoAdjust="0"/>
  </p:normalViewPr>
  <p:slideViewPr>
    <p:cSldViewPr snapToGrid="0">
      <p:cViewPr varScale="1">
        <p:scale>
          <a:sx n="97" d="100"/>
          <a:sy n="97" d="100"/>
        </p:scale>
        <p:origin x="1109" y="5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handoutMaster" Target="handoutMasters/handoutMaster1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notesMaster" Target="notesMasters/notesMaster1.xml"/><Relationship Id="rId52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commentAuthors" Target="commentAuthor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itan Blumin" userId="36fcb13c-3a5a-43c2-aa2e-520becbaeb9b" providerId="ADAL" clId="{3A85AE20-4E37-466F-A6DD-2BFA07795D33}"/>
    <pc:docChg chg="modSld">
      <pc:chgData name="Eitan Blumin" userId="36fcb13c-3a5a-43c2-aa2e-520becbaeb9b" providerId="ADAL" clId="{3A85AE20-4E37-466F-A6DD-2BFA07795D33}" dt="2020-02-06T11:22:47.037" v="49" actId="20577"/>
      <pc:docMkLst>
        <pc:docMk/>
      </pc:docMkLst>
      <pc:sldChg chg="modSp">
        <pc:chgData name="Eitan Blumin" userId="36fcb13c-3a5a-43c2-aa2e-520becbaeb9b" providerId="ADAL" clId="{3A85AE20-4E37-466F-A6DD-2BFA07795D33}" dt="2020-02-06T11:19:55.965" v="47" actId="1035"/>
        <pc:sldMkLst>
          <pc:docMk/>
          <pc:sldMk cId="1614481315" sldId="616"/>
        </pc:sldMkLst>
        <pc:picChg chg="mod">
          <ac:chgData name="Eitan Blumin" userId="36fcb13c-3a5a-43c2-aa2e-520becbaeb9b" providerId="ADAL" clId="{3A85AE20-4E37-466F-A6DD-2BFA07795D33}" dt="2020-02-06T11:19:55.965" v="47" actId="1035"/>
          <ac:picMkLst>
            <pc:docMk/>
            <pc:sldMk cId="1614481315" sldId="616"/>
            <ac:picMk id="5" creationId="{BA510D24-3827-4AFC-9F15-33563625269E}"/>
          </ac:picMkLst>
        </pc:picChg>
      </pc:sldChg>
      <pc:sldChg chg="modNotesTx">
        <pc:chgData name="Eitan Blumin" userId="36fcb13c-3a5a-43c2-aa2e-520becbaeb9b" providerId="ADAL" clId="{3A85AE20-4E37-466F-A6DD-2BFA07795D33}" dt="2020-02-06T11:22:47.037" v="49" actId="20577"/>
        <pc:sldMkLst>
          <pc:docMk/>
          <pc:sldMk cId="2835169017" sldId="617"/>
        </pc:sldMkLst>
      </pc:sldChg>
      <pc:sldChg chg="modSp">
        <pc:chgData name="Eitan Blumin" userId="36fcb13c-3a5a-43c2-aa2e-520becbaeb9b" providerId="ADAL" clId="{3A85AE20-4E37-466F-A6DD-2BFA07795D33}" dt="2020-02-06T11:19:12.380" v="30" actId="20577"/>
        <pc:sldMkLst>
          <pc:docMk/>
          <pc:sldMk cId="249957633" sldId="618"/>
        </pc:sldMkLst>
        <pc:spChg chg="mod">
          <ac:chgData name="Eitan Blumin" userId="36fcb13c-3a5a-43c2-aa2e-520becbaeb9b" providerId="ADAL" clId="{3A85AE20-4E37-466F-A6DD-2BFA07795D33}" dt="2020-02-06T11:19:12.380" v="30" actId="20577"/>
          <ac:spMkLst>
            <pc:docMk/>
            <pc:sldMk cId="249957633" sldId="618"/>
            <ac:spMk id="5" creationId="{37FD7E09-306E-4EEA-B238-98B795C57207}"/>
          </ac:spMkLst>
        </pc:spChg>
      </pc:sldChg>
    </pc:docChg>
  </pc:docChgLst>
  <pc:docChgLst>
    <pc:chgData name="Eitan Blumin" userId="36fcb13c-3a5a-43c2-aa2e-520becbaeb9b" providerId="ADAL" clId="{A25B8E02-1BB2-4D77-B101-1CBA50E34803}"/>
    <pc:docChg chg="delSld modSld modSection">
      <pc:chgData name="Eitan Blumin" userId="36fcb13c-3a5a-43c2-aa2e-520becbaeb9b" providerId="ADAL" clId="{A25B8E02-1BB2-4D77-B101-1CBA50E34803}" dt="2020-04-28T19:23:50.908" v="3" actId="2696"/>
      <pc:docMkLst>
        <pc:docMk/>
      </pc:docMkLst>
      <pc:sldChg chg="del">
        <pc:chgData name="Eitan Blumin" userId="36fcb13c-3a5a-43c2-aa2e-520becbaeb9b" providerId="ADAL" clId="{A25B8E02-1BB2-4D77-B101-1CBA50E34803}" dt="2020-04-28T19:23:50.908" v="3" actId="2696"/>
        <pc:sldMkLst>
          <pc:docMk/>
          <pc:sldMk cId="2434451358" sldId="581"/>
        </pc:sldMkLst>
      </pc:sldChg>
      <pc:sldChg chg="modSp">
        <pc:chgData name="Eitan Blumin" userId="36fcb13c-3a5a-43c2-aa2e-520becbaeb9b" providerId="ADAL" clId="{A25B8E02-1BB2-4D77-B101-1CBA50E34803}" dt="2020-04-28T19:22:59.065" v="2" actId="14100"/>
        <pc:sldMkLst>
          <pc:docMk/>
          <pc:sldMk cId="1412358037" sldId="629"/>
        </pc:sldMkLst>
        <pc:spChg chg="mod">
          <ac:chgData name="Eitan Blumin" userId="36fcb13c-3a5a-43c2-aa2e-520becbaeb9b" providerId="ADAL" clId="{A25B8E02-1BB2-4D77-B101-1CBA50E34803}" dt="2020-04-28T19:22:59.065" v="2" actId="14100"/>
          <ac:spMkLst>
            <pc:docMk/>
            <pc:sldMk cId="1412358037" sldId="629"/>
            <ac:spMk id="16" creationId="{CE0D73BF-2704-4B6F-961E-42DAEF6E5B6D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image" Target="../media/image75.png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image" Target="../media/image75.png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E91DFA-C47A-4E14-8688-14801E098623}" type="doc">
      <dgm:prSet loTypeId="urn:microsoft.com/office/officeart/2005/8/layout/vList3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LID4096"/>
        </a:p>
      </dgm:t>
    </dgm:pt>
    <dgm:pt modelId="{04894E02-E49C-4CDD-A966-5EAEF55077E0}">
      <dgm:prSet/>
      <dgm:spPr>
        <a:effectLst>
          <a:glow rad="1397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b="1" dirty="0"/>
            <a:t>Compares</a:t>
          </a:r>
          <a:r>
            <a:rPr lang="en-US" dirty="0"/>
            <a:t> </a:t>
          </a:r>
          <a:r>
            <a:rPr lang="en-US" dirty="0" err="1"/>
            <a:t>dacpac</a:t>
          </a:r>
          <a:r>
            <a:rPr lang="en-US" dirty="0"/>
            <a:t> to database</a:t>
          </a:r>
          <a:endParaRPr lang="en-IL" dirty="0"/>
        </a:p>
      </dgm:t>
    </dgm:pt>
    <dgm:pt modelId="{7E500E5D-B20B-44E4-930C-82A2F12DCB2E}" type="parTrans" cxnId="{A3C020BF-EBF5-4D1B-902E-411BAB63816E}">
      <dgm:prSet/>
      <dgm:spPr/>
      <dgm:t>
        <a:bodyPr/>
        <a:lstStyle/>
        <a:p>
          <a:endParaRPr lang="LID4096"/>
        </a:p>
      </dgm:t>
    </dgm:pt>
    <dgm:pt modelId="{789EF8AD-48B5-41FA-9B18-E2400231FE88}" type="sibTrans" cxnId="{A3C020BF-EBF5-4D1B-902E-411BAB63816E}">
      <dgm:prSet/>
      <dgm:spPr/>
      <dgm:t>
        <a:bodyPr/>
        <a:lstStyle/>
        <a:p>
          <a:endParaRPr lang="LID4096"/>
        </a:p>
      </dgm:t>
    </dgm:pt>
    <dgm:pt modelId="{A1CE4712-9E53-4618-AE8F-08686A66B995}">
      <dgm:prSet/>
      <dgm:spPr>
        <a:effectLst>
          <a:glow rad="1397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b="1" dirty="0"/>
            <a:t>Generates</a:t>
          </a:r>
          <a:r>
            <a:rPr lang="en-US" dirty="0"/>
            <a:t> a </a:t>
          </a:r>
          <a:r>
            <a:rPr lang="en-US" b="1" dirty="0"/>
            <a:t>deploy</a:t>
          </a:r>
          <a:r>
            <a:rPr lang="en-US" dirty="0"/>
            <a:t> (diff) script</a:t>
          </a:r>
          <a:endParaRPr lang="en-IL" dirty="0"/>
        </a:p>
      </dgm:t>
    </dgm:pt>
    <dgm:pt modelId="{0847A698-5DF0-4A35-A706-FDEA643B79C9}" type="parTrans" cxnId="{928FF640-175F-44FF-9F61-294DCD770877}">
      <dgm:prSet/>
      <dgm:spPr/>
      <dgm:t>
        <a:bodyPr/>
        <a:lstStyle/>
        <a:p>
          <a:endParaRPr lang="LID4096"/>
        </a:p>
      </dgm:t>
    </dgm:pt>
    <dgm:pt modelId="{7C672635-1054-4483-A06B-EE471FD5ED95}" type="sibTrans" cxnId="{928FF640-175F-44FF-9F61-294DCD770877}">
      <dgm:prSet/>
      <dgm:spPr/>
      <dgm:t>
        <a:bodyPr/>
        <a:lstStyle/>
        <a:p>
          <a:endParaRPr lang="LID4096"/>
        </a:p>
      </dgm:t>
    </dgm:pt>
    <dgm:pt modelId="{57DD28C5-931E-4954-AA86-ACACAE6ED40C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effectLst>
          <a:glow rad="1397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b="0" dirty="0"/>
            <a:t>Runs </a:t>
          </a:r>
          <a:r>
            <a:rPr lang="en-US" b="1" dirty="0"/>
            <a:t>Pre-deployment</a:t>
          </a:r>
          <a:r>
            <a:rPr lang="en-US" dirty="0"/>
            <a:t> script</a:t>
          </a:r>
          <a:endParaRPr lang="en-IL" dirty="0"/>
        </a:p>
      </dgm:t>
    </dgm:pt>
    <dgm:pt modelId="{1A469DBB-19C9-40B6-AC4C-853831C7EDF0}" type="parTrans" cxnId="{AF155308-767D-42A0-9B04-2F72E6AE4EEC}">
      <dgm:prSet/>
      <dgm:spPr/>
      <dgm:t>
        <a:bodyPr/>
        <a:lstStyle/>
        <a:p>
          <a:endParaRPr lang="LID4096"/>
        </a:p>
      </dgm:t>
    </dgm:pt>
    <dgm:pt modelId="{91F86657-5059-4D12-82FA-2A34C9BADA47}" type="sibTrans" cxnId="{AF155308-767D-42A0-9B04-2F72E6AE4EEC}">
      <dgm:prSet/>
      <dgm:spPr/>
      <dgm:t>
        <a:bodyPr/>
        <a:lstStyle/>
        <a:p>
          <a:endParaRPr lang="LID4096"/>
        </a:p>
      </dgm:t>
    </dgm:pt>
    <dgm:pt modelId="{6ADD2333-F5CF-4CFF-9B5A-8AE0E5836B01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effectLst>
          <a:glow rad="1397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dirty="0"/>
            <a:t>Runs </a:t>
          </a:r>
          <a:r>
            <a:rPr lang="en-US" b="1" dirty="0"/>
            <a:t>deploy</a:t>
          </a:r>
          <a:r>
            <a:rPr lang="en-US" dirty="0"/>
            <a:t> script (generated in step 2)</a:t>
          </a:r>
          <a:endParaRPr lang="en-IL" dirty="0"/>
        </a:p>
      </dgm:t>
    </dgm:pt>
    <dgm:pt modelId="{0C882C0F-074D-48F0-95F3-F0296C9E24FF}" type="parTrans" cxnId="{71CAED86-D046-4EF4-997F-53AE42FF69FA}">
      <dgm:prSet/>
      <dgm:spPr/>
      <dgm:t>
        <a:bodyPr/>
        <a:lstStyle/>
        <a:p>
          <a:endParaRPr lang="LID4096"/>
        </a:p>
      </dgm:t>
    </dgm:pt>
    <dgm:pt modelId="{E271B781-40CC-42C9-AB05-C52B630CDEDA}" type="sibTrans" cxnId="{71CAED86-D046-4EF4-997F-53AE42FF69FA}">
      <dgm:prSet/>
      <dgm:spPr/>
      <dgm:t>
        <a:bodyPr/>
        <a:lstStyle/>
        <a:p>
          <a:endParaRPr lang="LID4096"/>
        </a:p>
      </dgm:t>
    </dgm:pt>
    <dgm:pt modelId="{DD1148F9-9571-4FFE-8A4D-ECCD061BE603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effectLst>
          <a:glow rad="1397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b="0" dirty="0"/>
            <a:t>Runs </a:t>
          </a:r>
          <a:r>
            <a:rPr lang="en-US" b="1" dirty="0"/>
            <a:t>Post-deployment</a:t>
          </a:r>
          <a:r>
            <a:rPr lang="en-US" dirty="0"/>
            <a:t> script</a:t>
          </a:r>
          <a:endParaRPr lang="en-IL" dirty="0"/>
        </a:p>
      </dgm:t>
    </dgm:pt>
    <dgm:pt modelId="{614A4465-F323-4CE1-B3E1-039295FB33FA}" type="parTrans" cxnId="{B9D34015-CCDF-43B4-8ECE-AD6CE6C108C1}">
      <dgm:prSet/>
      <dgm:spPr/>
      <dgm:t>
        <a:bodyPr/>
        <a:lstStyle/>
        <a:p>
          <a:endParaRPr lang="LID4096"/>
        </a:p>
      </dgm:t>
    </dgm:pt>
    <dgm:pt modelId="{358597AC-7738-4AE5-ABCD-8790F4EE2A6B}" type="sibTrans" cxnId="{B9D34015-CCDF-43B4-8ECE-AD6CE6C108C1}">
      <dgm:prSet/>
      <dgm:spPr/>
      <dgm:t>
        <a:bodyPr/>
        <a:lstStyle/>
        <a:p>
          <a:endParaRPr lang="LID4096"/>
        </a:p>
      </dgm:t>
    </dgm:pt>
    <dgm:pt modelId="{A9C4D631-EAEB-476D-9D90-03C5335F8554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effectLst>
          <a:glow rad="1397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dirty="0"/>
            <a:t>If not exists: </a:t>
          </a:r>
          <a:r>
            <a:rPr lang="en-US" b="1" dirty="0"/>
            <a:t>CREATE</a:t>
          </a:r>
          <a:r>
            <a:rPr lang="en-US" dirty="0"/>
            <a:t> </a:t>
          </a:r>
          <a:r>
            <a:rPr lang="en-US" b="1" dirty="0"/>
            <a:t>DATABASE</a:t>
          </a:r>
          <a:endParaRPr lang="en-IL" dirty="0"/>
        </a:p>
      </dgm:t>
    </dgm:pt>
    <dgm:pt modelId="{D569BECC-9AD0-4C9D-87E2-203039596D20}" type="parTrans" cxnId="{C9DABE74-0590-4677-908B-44542C2566A3}">
      <dgm:prSet/>
      <dgm:spPr/>
      <dgm:t>
        <a:bodyPr/>
        <a:lstStyle/>
        <a:p>
          <a:endParaRPr lang="LID4096"/>
        </a:p>
      </dgm:t>
    </dgm:pt>
    <dgm:pt modelId="{CAD3720C-B3FC-457E-9B33-2C6BC2FC665D}" type="sibTrans" cxnId="{C9DABE74-0590-4677-908B-44542C2566A3}">
      <dgm:prSet/>
      <dgm:spPr/>
      <dgm:t>
        <a:bodyPr/>
        <a:lstStyle/>
        <a:p>
          <a:endParaRPr lang="LID4096"/>
        </a:p>
      </dgm:t>
    </dgm:pt>
    <dgm:pt modelId="{56957162-9871-47F9-BA21-CC484B0D0BA1}" type="pres">
      <dgm:prSet presAssocID="{E2E91DFA-C47A-4E14-8688-14801E098623}" presName="linearFlow" presStyleCnt="0">
        <dgm:presLayoutVars>
          <dgm:dir/>
          <dgm:resizeHandles val="exact"/>
        </dgm:presLayoutVars>
      </dgm:prSet>
      <dgm:spPr/>
    </dgm:pt>
    <dgm:pt modelId="{E2AC8959-82DA-4351-824C-670A5AC4056D}" type="pres">
      <dgm:prSet presAssocID="{04894E02-E49C-4CDD-A966-5EAEF55077E0}" presName="composite" presStyleCnt="0"/>
      <dgm:spPr/>
    </dgm:pt>
    <dgm:pt modelId="{B3ADC2AC-4347-4554-AECB-9382F42085DF}" type="pres">
      <dgm:prSet presAssocID="{04894E02-E49C-4CDD-A966-5EAEF55077E0}" presName="imgShp" presStyleLbl="fgImgPlace1" presStyleIdx="0" presStyleCnt="6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759E70D5-8A4E-4982-9F13-F413074E88EC}" type="pres">
      <dgm:prSet presAssocID="{04894E02-E49C-4CDD-A966-5EAEF55077E0}" presName="txShp" presStyleLbl="node1" presStyleIdx="0" presStyleCnt="6">
        <dgm:presLayoutVars>
          <dgm:bulletEnabled val="1"/>
        </dgm:presLayoutVars>
      </dgm:prSet>
      <dgm:spPr/>
    </dgm:pt>
    <dgm:pt modelId="{A085EFD8-D371-4C05-A1D4-183E1FAB6822}" type="pres">
      <dgm:prSet presAssocID="{789EF8AD-48B5-41FA-9B18-E2400231FE88}" presName="spacing" presStyleCnt="0"/>
      <dgm:spPr/>
    </dgm:pt>
    <dgm:pt modelId="{5DD6C6C6-4614-405E-8D1A-8CB5FB2C76AD}" type="pres">
      <dgm:prSet presAssocID="{A1CE4712-9E53-4618-AE8F-08686A66B995}" presName="composite" presStyleCnt="0"/>
      <dgm:spPr/>
    </dgm:pt>
    <dgm:pt modelId="{2ADD5CC2-995D-46A0-BC4C-0543A1E76F59}" type="pres">
      <dgm:prSet presAssocID="{A1CE4712-9E53-4618-AE8F-08686A66B995}" presName="imgShp" presStyleLbl="fgImgPlace1" presStyleIdx="1" presStyleCnt="6"/>
      <dgm:spPr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2A4F835-A6F2-49A2-838E-CF8EC3578CBB}" type="pres">
      <dgm:prSet presAssocID="{A1CE4712-9E53-4618-AE8F-08686A66B995}" presName="txShp" presStyleLbl="node1" presStyleIdx="1" presStyleCnt="6">
        <dgm:presLayoutVars>
          <dgm:bulletEnabled val="1"/>
        </dgm:presLayoutVars>
      </dgm:prSet>
      <dgm:spPr/>
    </dgm:pt>
    <dgm:pt modelId="{DB3113AA-7AEB-41F3-8E5F-B78C81C32C7B}" type="pres">
      <dgm:prSet presAssocID="{7C672635-1054-4483-A06B-EE471FD5ED95}" presName="spacing" presStyleCnt="0"/>
      <dgm:spPr/>
    </dgm:pt>
    <dgm:pt modelId="{8150FC1A-738A-47E0-B704-5F77F1EFE4CE}" type="pres">
      <dgm:prSet presAssocID="{A9C4D631-EAEB-476D-9D90-03C5335F8554}" presName="composite" presStyleCnt="0"/>
      <dgm:spPr/>
    </dgm:pt>
    <dgm:pt modelId="{669B15F3-A47A-44A7-ADC4-C677E2BA42E8}" type="pres">
      <dgm:prSet presAssocID="{A9C4D631-EAEB-476D-9D90-03C5335F8554}" presName="imgShp" presStyleLbl="f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DD4BD8E-BB86-4A37-BCD0-7AA49B972C0F}" type="pres">
      <dgm:prSet presAssocID="{A9C4D631-EAEB-476D-9D90-03C5335F8554}" presName="txShp" presStyleLbl="node1" presStyleIdx="2" presStyleCnt="6">
        <dgm:presLayoutVars>
          <dgm:bulletEnabled val="1"/>
        </dgm:presLayoutVars>
      </dgm:prSet>
      <dgm:spPr/>
    </dgm:pt>
    <dgm:pt modelId="{809241DD-85A8-46E6-9A0F-326861601C05}" type="pres">
      <dgm:prSet presAssocID="{CAD3720C-B3FC-457E-9B33-2C6BC2FC665D}" presName="spacing" presStyleCnt="0"/>
      <dgm:spPr/>
    </dgm:pt>
    <dgm:pt modelId="{8AF0765D-C0C9-4CA6-9D2D-E1C437D4EAC2}" type="pres">
      <dgm:prSet presAssocID="{57DD28C5-931E-4954-AA86-ACACAE6ED40C}" presName="composite" presStyleCnt="0"/>
      <dgm:spPr/>
    </dgm:pt>
    <dgm:pt modelId="{A467792B-CDA5-4B8F-8544-892BCEEE33CF}" type="pres">
      <dgm:prSet presAssocID="{57DD28C5-931E-4954-AA86-ACACAE6ED40C}" presName="imgShp" presStyleLbl="f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1E3313F-3384-4645-9F65-34C6597D08B7}" type="pres">
      <dgm:prSet presAssocID="{57DD28C5-931E-4954-AA86-ACACAE6ED40C}" presName="txShp" presStyleLbl="node1" presStyleIdx="3" presStyleCnt="6">
        <dgm:presLayoutVars>
          <dgm:bulletEnabled val="1"/>
        </dgm:presLayoutVars>
      </dgm:prSet>
      <dgm:spPr/>
    </dgm:pt>
    <dgm:pt modelId="{B77683FE-E4D6-4C5E-9E89-83C26EE8EE10}" type="pres">
      <dgm:prSet presAssocID="{91F86657-5059-4D12-82FA-2A34C9BADA47}" presName="spacing" presStyleCnt="0"/>
      <dgm:spPr/>
    </dgm:pt>
    <dgm:pt modelId="{386A5F23-2374-4F00-A4BE-548E214F9339}" type="pres">
      <dgm:prSet presAssocID="{6ADD2333-F5CF-4CFF-9B5A-8AE0E5836B01}" presName="composite" presStyleCnt="0"/>
      <dgm:spPr/>
    </dgm:pt>
    <dgm:pt modelId="{A74CE5BD-D73D-425D-B16A-E166E5B124DB}" type="pres">
      <dgm:prSet presAssocID="{6ADD2333-F5CF-4CFF-9B5A-8AE0E5836B01}" presName="imgShp" presStyleLbl="fgImgPlac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F5AEBB4-9AAE-479F-90C5-F161E6CC0898}" type="pres">
      <dgm:prSet presAssocID="{6ADD2333-F5CF-4CFF-9B5A-8AE0E5836B01}" presName="txShp" presStyleLbl="node1" presStyleIdx="4" presStyleCnt="6">
        <dgm:presLayoutVars>
          <dgm:bulletEnabled val="1"/>
        </dgm:presLayoutVars>
      </dgm:prSet>
      <dgm:spPr/>
    </dgm:pt>
    <dgm:pt modelId="{0E78DF8C-69BB-489F-A52D-24460773B0BE}" type="pres">
      <dgm:prSet presAssocID="{E271B781-40CC-42C9-AB05-C52B630CDEDA}" presName="spacing" presStyleCnt="0"/>
      <dgm:spPr/>
    </dgm:pt>
    <dgm:pt modelId="{8C83A876-4938-49F3-8307-782A6BC4AA8B}" type="pres">
      <dgm:prSet presAssocID="{DD1148F9-9571-4FFE-8A4D-ECCD061BE603}" presName="composite" presStyleCnt="0"/>
      <dgm:spPr/>
    </dgm:pt>
    <dgm:pt modelId="{46EA030F-7546-442B-92F9-5C7823AC9C91}" type="pres">
      <dgm:prSet presAssocID="{DD1148F9-9571-4FFE-8A4D-ECCD061BE603}" presName="imgShp" presStyleLbl="f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892E3B0-E76C-4852-8033-5F8725D620E7}" type="pres">
      <dgm:prSet presAssocID="{DD1148F9-9571-4FFE-8A4D-ECCD061BE603}" presName="txShp" presStyleLbl="node1" presStyleIdx="5" presStyleCnt="6">
        <dgm:presLayoutVars>
          <dgm:bulletEnabled val="1"/>
        </dgm:presLayoutVars>
      </dgm:prSet>
      <dgm:spPr/>
    </dgm:pt>
  </dgm:ptLst>
  <dgm:cxnLst>
    <dgm:cxn modelId="{AF155308-767D-42A0-9B04-2F72E6AE4EEC}" srcId="{E2E91DFA-C47A-4E14-8688-14801E098623}" destId="{57DD28C5-931E-4954-AA86-ACACAE6ED40C}" srcOrd="3" destOrd="0" parTransId="{1A469DBB-19C9-40B6-AC4C-853831C7EDF0}" sibTransId="{91F86657-5059-4D12-82FA-2A34C9BADA47}"/>
    <dgm:cxn modelId="{A935D511-F826-4FC3-933D-5FA51842ABFC}" type="presOf" srcId="{DD1148F9-9571-4FFE-8A4D-ECCD061BE603}" destId="{1892E3B0-E76C-4852-8033-5F8725D620E7}" srcOrd="0" destOrd="0" presId="urn:microsoft.com/office/officeart/2005/8/layout/vList3"/>
    <dgm:cxn modelId="{2E08AE13-3AE6-4307-BACC-59780DDA9998}" type="presOf" srcId="{6ADD2333-F5CF-4CFF-9B5A-8AE0E5836B01}" destId="{7F5AEBB4-9AAE-479F-90C5-F161E6CC0898}" srcOrd="0" destOrd="0" presId="urn:microsoft.com/office/officeart/2005/8/layout/vList3"/>
    <dgm:cxn modelId="{B9D34015-CCDF-43B4-8ECE-AD6CE6C108C1}" srcId="{E2E91DFA-C47A-4E14-8688-14801E098623}" destId="{DD1148F9-9571-4FFE-8A4D-ECCD061BE603}" srcOrd="5" destOrd="0" parTransId="{614A4465-F323-4CE1-B3E1-039295FB33FA}" sibTransId="{358597AC-7738-4AE5-ABCD-8790F4EE2A6B}"/>
    <dgm:cxn modelId="{928FF640-175F-44FF-9F61-294DCD770877}" srcId="{E2E91DFA-C47A-4E14-8688-14801E098623}" destId="{A1CE4712-9E53-4618-AE8F-08686A66B995}" srcOrd="1" destOrd="0" parTransId="{0847A698-5DF0-4A35-A706-FDEA643B79C9}" sibTransId="{7C672635-1054-4483-A06B-EE471FD5ED95}"/>
    <dgm:cxn modelId="{E6492D43-59F3-4DBC-A2A3-2C418F80DBD8}" type="presOf" srcId="{A1CE4712-9E53-4618-AE8F-08686A66B995}" destId="{32A4F835-A6F2-49A2-838E-CF8EC3578CBB}" srcOrd="0" destOrd="0" presId="urn:microsoft.com/office/officeart/2005/8/layout/vList3"/>
    <dgm:cxn modelId="{DFB6E367-1E22-4102-9781-6EECFEFC2FEE}" type="presOf" srcId="{E2E91DFA-C47A-4E14-8688-14801E098623}" destId="{56957162-9871-47F9-BA21-CC484B0D0BA1}" srcOrd="0" destOrd="0" presId="urn:microsoft.com/office/officeart/2005/8/layout/vList3"/>
    <dgm:cxn modelId="{C9DABE74-0590-4677-908B-44542C2566A3}" srcId="{E2E91DFA-C47A-4E14-8688-14801E098623}" destId="{A9C4D631-EAEB-476D-9D90-03C5335F8554}" srcOrd="2" destOrd="0" parTransId="{D569BECC-9AD0-4C9D-87E2-203039596D20}" sibTransId="{CAD3720C-B3FC-457E-9B33-2C6BC2FC665D}"/>
    <dgm:cxn modelId="{71CAED86-D046-4EF4-997F-53AE42FF69FA}" srcId="{E2E91DFA-C47A-4E14-8688-14801E098623}" destId="{6ADD2333-F5CF-4CFF-9B5A-8AE0E5836B01}" srcOrd="4" destOrd="0" parTransId="{0C882C0F-074D-48F0-95F3-F0296C9E24FF}" sibTransId="{E271B781-40CC-42C9-AB05-C52B630CDEDA}"/>
    <dgm:cxn modelId="{471110B6-D1C9-4AC5-B92E-5C67073553F5}" type="presOf" srcId="{A9C4D631-EAEB-476D-9D90-03C5335F8554}" destId="{4DD4BD8E-BB86-4A37-BCD0-7AA49B972C0F}" srcOrd="0" destOrd="0" presId="urn:microsoft.com/office/officeart/2005/8/layout/vList3"/>
    <dgm:cxn modelId="{CFEB48BE-8370-409D-AE71-D5B502197E8B}" type="presOf" srcId="{57DD28C5-931E-4954-AA86-ACACAE6ED40C}" destId="{71E3313F-3384-4645-9F65-34C6597D08B7}" srcOrd="0" destOrd="0" presId="urn:microsoft.com/office/officeart/2005/8/layout/vList3"/>
    <dgm:cxn modelId="{A3C020BF-EBF5-4D1B-902E-411BAB63816E}" srcId="{E2E91DFA-C47A-4E14-8688-14801E098623}" destId="{04894E02-E49C-4CDD-A966-5EAEF55077E0}" srcOrd="0" destOrd="0" parTransId="{7E500E5D-B20B-44E4-930C-82A2F12DCB2E}" sibTransId="{789EF8AD-48B5-41FA-9B18-E2400231FE88}"/>
    <dgm:cxn modelId="{A14A7AF6-3EE0-4318-97CE-E54D85FFDC28}" type="presOf" srcId="{04894E02-E49C-4CDD-A966-5EAEF55077E0}" destId="{759E70D5-8A4E-4982-9F13-F413074E88EC}" srcOrd="0" destOrd="0" presId="urn:microsoft.com/office/officeart/2005/8/layout/vList3"/>
    <dgm:cxn modelId="{3F6EEA18-3E0D-4F67-85C9-8C51621E20C1}" type="presParOf" srcId="{56957162-9871-47F9-BA21-CC484B0D0BA1}" destId="{E2AC8959-82DA-4351-824C-670A5AC4056D}" srcOrd="0" destOrd="0" presId="urn:microsoft.com/office/officeart/2005/8/layout/vList3"/>
    <dgm:cxn modelId="{A493E8D0-CE9E-4E4D-A628-A4982DB95B07}" type="presParOf" srcId="{E2AC8959-82DA-4351-824C-670A5AC4056D}" destId="{B3ADC2AC-4347-4554-AECB-9382F42085DF}" srcOrd="0" destOrd="0" presId="urn:microsoft.com/office/officeart/2005/8/layout/vList3"/>
    <dgm:cxn modelId="{8A2DC30C-BF7D-4CF7-B113-D2BC3F8D251E}" type="presParOf" srcId="{E2AC8959-82DA-4351-824C-670A5AC4056D}" destId="{759E70D5-8A4E-4982-9F13-F413074E88EC}" srcOrd="1" destOrd="0" presId="urn:microsoft.com/office/officeart/2005/8/layout/vList3"/>
    <dgm:cxn modelId="{1CA56EF8-BF0C-44CC-8239-E685414D0355}" type="presParOf" srcId="{56957162-9871-47F9-BA21-CC484B0D0BA1}" destId="{A085EFD8-D371-4C05-A1D4-183E1FAB6822}" srcOrd="1" destOrd="0" presId="urn:microsoft.com/office/officeart/2005/8/layout/vList3"/>
    <dgm:cxn modelId="{F2591BDB-59C2-48B4-94BC-945B4E117AA6}" type="presParOf" srcId="{56957162-9871-47F9-BA21-CC484B0D0BA1}" destId="{5DD6C6C6-4614-405E-8D1A-8CB5FB2C76AD}" srcOrd="2" destOrd="0" presId="urn:microsoft.com/office/officeart/2005/8/layout/vList3"/>
    <dgm:cxn modelId="{E99609E0-82FE-4141-A13A-D2B41C11A3D1}" type="presParOf" srcId="{5DD6C6C6-4614-405E-8D1A-8CB5FB2C76AD}" destId="{2ADD5CC2-995D-46A0-BC4C-0543A1E76F59}" srcOrd="0" destOrd="0" presId="urn:microsoft.com/office/officeart/2005/8/layout/vList3"/>
    <dgm:cxn modelId="{AC1E0C26-FA33-4361-B428-95FB85F7DD41}" type="presParOf" srcId="{5DD6C6C6-4614-405E-8D1A-8CB5FB2C76AD}" destId="{32A4F835-A6F2-49A2-838E-CF8EC3578CBB}" srcOrd="1" destOrd="0" presId="urn:microsoft.com/office/officeart/2005/8/layout/vList3"/>
    <dgm:cxn modelId="{3A276F8A-30ED-42DE-8B15-2C350E01045B}" type="presParOf" srcId="{56957162-9871-47F9-BA21-CC484B0D0BA1}" destId="{DB3113AA-7AEB-41F3-8E5F-B78C81C32C7B}" srcOrd="3" destOrd="0" presId="urn:microsoft.com/office/officeart/2005/8/layout/vList3"/>
    <dgm:cxn modelId="{07251EFC-20B7-45A9-B20C-DC19823EC728}" type="presParOf" srcId="{56957162-9871-47F9-BA21-CC484B0D0BA1}" destId="{8150FC1A-738A-47E0-B704-5F77F1EFE4CE}" srcOrd="4" destOrd="0" presId="urn:microsoft.com/office/officeart/2005/8/layout/vList3"/>
    <dgm:cxn modelId="{1AFF2DF6-7960-4520-9351-310BE04B01D4}" type="presParOf" srcId="{8150FC1A-738A-47E0-B704-5F77F1EFE4CE}" destId="{669B15F3-A47A-44A7-ADC4-C677E2BA42E8}" srcOrd="0" destOrd="0" presId="urn:microsoft.com/office/officeart/2005/8/layout/vList3"/>
    <dgm:cxn modelId="{43FFB350-9E7C-4AEC-96BD-73D4C4ED4C8F}" type="presParOf" srcId="{8150FC1A-738A-47E0-B704-5F77F1EFE4CE}" destId="{4DD4BD8E-BB86-4A37-BCD0-7AA49B972C0F}" srcOrd="1" destOrd="0" presId="urn:microsoft.com/office/officeart/2005/8/layout/vList3"/>
    <dgm:cxn modelId="{DF2B589D-7D7D-4206-8488-553674D1AB35}" type="presParOf" srcId="{56957162-9871-47F9-BA21-CC484B0D0BA1}" destId="{809241DD-85A8-46E6-9A0F-326861601C05}" srcOrd="5" destOrd="0" presId="urn:microsoft.com/office/officeart/2005/8/layout/vList3"/>
    <dgm:cxn modelId="{D0081F22-5CBA-43BC-8928-E61F9F61A32A}" type="presParOf" srcId="{56957162-9871-47F9-BA21-CC484B0D0BA1}" destId="{8AF0765D-C0C9-4CA6-9D2D-E1C437D4EAC2}" srcOrd="6" destOrd="0" presId="urn:microsoft.com/office/officeart/2005/8/layout/vList3"/>
    <dgm:cxn modelId="{0F1C7924-DE4E-4F34-B014-2CD35555F8A1}" type="presParOf" srcId="{8AF0765D-C0C9-4CA6-9D2D-E1C437D4EAC2}" destId="{A467792B-CDA5-4B8F-8544-892BCEEE33CF}" srcOrd="0" destOrd="0" presId="urn:microsoft.com/office/officeart/2005/8/layout/vList3"/>
    <dgm:cxn modelId="{1F842456-E070-46D6-B2C1-0DCD50B81254}" type="presParOf" srcId="{8AF0765D-C0C9-4CA6-9D2D-E1C437D4EAC2}" destId="{71E3313F-3384-4645-9F65-34C6597D08B7}" srcOrd="1" destOrd="0" presId="urn:microsoft.com/office/officeart/2005/8/layout/vList3"/>
    <dgm:cxn modelId="{3A6F3D30-16DB-4D1A-AAAF-8A03997D9343}" type="presParOf" srcId="{56957162-9871-47F9-BA21-CC484B0D0BA1}" destId="{B77683FE-E4D6-4C5E-9E89-83C26EE8EE10}" srcOrd="7" destOrd="0" presId="urn:microsoft.com/office/officeart/2005/8/layout/vList3"/>
    <dgm:cxn modelId="{019135E1-8E01-4F3C-8523-5AD53090BC05}" type="presParOf" srcId="{56957162-9871-47F9-BA21-CC484B0D0BA1}" destId="{386A5F23-2374-4F00-A4BE-548E214F9339}" srcOrd="8" destOrd="0" presId="urn:microsoft.com/office/officeart/2005/8/layout/vList3"/>
    <dgm:cxn modelId="{F7008751-F6CA-4F19-B443-C94B48122AC1}" type="presParOf" srcId="{386A5F23-2374-4F00-A4BE-548E214F9339}" destId="{A74CE5BD-D73D-425D-B16A-E166E5B124DB}" srcOrd="0" destOrd="0" presId="urn:microsoft.com/office/officeart/2005/8/layout/vList3"/>
    <dgm:cxn modelId="{517E7803-42F4-4383-81DF-839C05289850}" type="presParOf" srcId="{386A5F23-2374-4F00-A4BE-548E214F9339}" destId="{7F5AEBB4-9AAE-479F-90C5-F161E6CC0898}" srcOrd="1" destOrd="0" presId="urn:microsoft.com/office/officeart/2005/8/layout/vList3"/>
    <dgm:cxn modelId="{50577E5A-C6B7-4706-AB1A-3E65A32F17CB}" type="presParOf" srcId="{56957162-9871-47F9-BA21-CC484B0D0BA1}" destId="{0E78DF8C-69BB-489F-A52D-24460773B0BE}" srcOrd="9" destOrd="0" presId="urn:microsoft.com/office/officeart/2005/8/layout/vList3"/>
    <dgm:cxn modelId="{09046414-22A9-4F6D-BBB1-18EB18C082F1}" type="presParOf" srcId="{56957162-9871-47F9-BA21-CC484B0D0BA1}" destId="{8C83A876-4938-49F3-8307-782A6BC4AA8B}" srcOrd="10" destOrd="0" presId="urn:microsoft.com/office/officeart/2005/8/layout/vList3"/>
    <dgm:cxn modelId="{E6D2106D-D066-4A2E-8869-C4935C917F03}" type="presParOf" srcId="{8C83A876-4938-49F3-8307-782A6BC4AA8B}" destId="{46EA030F-7546-442B-92F9-5C7823AC9C91}" srcOrd="0" destOrd="0" presId="urn:microsoft.com/office/officeart/2005/8/layout/vList3"/>
    <dgm:cxn modelId="{53BF6B35-2845-424E-9830-CF37E3C62E23}" type="presParOf" srcId="{8C83A876-4938-49F3-8307-782A6BC4AA8B}" destId="{1892E3B0-E76C-4852-8033-5F8725D620E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9E70D5-8A4E-4982-9F13-F413074E88EC}">
      <dsp:nvSpPr>
        <dsp:cNvPr id="0" name=""/>
        <dsp:cNvSpPr/>
      </dsp:nvSpPr>
      <dsp:spPr>
        <a:xfrm rot="10800000">
          <a:off x="1175098" y="1417"/>
          <a:ext cx="4237529" cy="431004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glow rad="1397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061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Compares</a:t>
          </a:r>
          <a:r>
            <a:rPr lang="en-US" sz="1600" kern="1200" dirty="0"/>
            <a:t> </a:t>
          </a:r>
          <a:r>
            <a:rPr lang="en-US" sz="1600" kern="1200" dirty="0" err="1"/>
            <a:t>dacpac</a:t>
          </a:r>
          <a:r>
            <a:rPr lang="en-US" sz="1600" kern="1200" dirty="0"/>
            <a:t> to database</a:t>
          </a:r>
          <a:endParaRPr lang="en-IL" sz="1600" kern="1200" dirty="0"/>
        </a:p>
      </dsp:txBody>
      <dsp:txXfrm rot="10800000">
        <a:off x="1282849" y="1417"/>
        <a:ext cx="4129778" cy="431004"/>
      </dsp:txXfrm>
    </dsp:sp>
    <dsp:sp modelId="{B3ADC2AC-4347-4554-AECB-9382F42085DF}">
      <dsp:nvSpPr>
        <dsp:cNvPr id="0" name=""/>
        <dsp:cNvSpPr/>
      </dsp:nvSpPr>
      <dsp:spPr>
        <a:xfrm>
          <a:off x="959596" y="1417"/>
          <a:ext cx="431004" cy="431004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2A4F835-A6F2-49A2-838E-CF8EC3578CBB}">
      <dsp:nvSpPr>
        <dsp:cNvPr id="0" name=""/>
        <dsp:cNvSpPr/>
      </dsp:nvSpPr>
      <dsp:spPr>
        <a:xfrm rot="10800000">
          <a:off x="1175098" y="561079"/>
          <a:ext cx="4237529" cy="431004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glow rad="1397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061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Generates</a:t>
          </a:r>
          <a:r>
            <a:rPr lang="en-US" sz="1600" kern="1200" dirty="0"/>
            <a:t> a </a:t>
          </a:r>
          <a:r>
            <a:rPr lang="en-US" sz="1600" b="1" kern="1200" dirty="0"/>
            <a:t>deploy</a:t>
          </a:r>
          <a:r>
            <a:rPr lang="en-US" sz="1600" kern="1200" dirty="0"/>
            <a:t> (diff) script</a:t>
          </a:r>
          <a:endParaRPr lang="en-IL" sz="1600" kern="1200" dirty="0"/>
        </a:p>
      </dsp:txBody>
      <dsp:txXfrm rot="10800000">
        <a:off x="1282849" y="561079"/>
        <a:ext cx="4129778" cy="431004"/>
      </dsp:txXfrm>
    </dsp:sp>
    <dsp:sp modelId="{2ADD5CC2-995D-46A0-BC4C-0543A1E76F59}">
      <dsp:nvSpPr>
        <dsp:cNvPr id="0" name=""/>
        <dsp:cNvSpPr/>
      </dsp:nvSpPr>
      <dsp:spPr>
        <a:xfrm>
          <a:off x="959596" y="561079"/>
          <a:ext cx="431004" cy="431004"/>
        </a:xfrm>
        <a:prstGeom prst="ellipse">
          <a:avLst/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DD4BD8E-BB86-4A37-BCD0-7AA49B972C0F}">
      <dsp:nvSpPr>
        <dsp:cNvPr id="0" name=""/>
        <dsp:cNvSpPr/>
      </dsp:nvSpPr>
      <dsp:spPr>
        <a:xfrm rot="10800000">
          <a:off x="1175098" y="1120741"/>
          <a:ext cx="4237529" cy="431004"/>
        </a:xfrm>
        <a:prstGeom prst="homePlate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>
          <a:glow rad="139700">
            <a:schemeClr val="accent6">
              <a:satMod val="175000"/>
              <a:alpha val="40000"/>
            </a:schemeClr>
          </a:glow>
        </a:effectLst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90061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If not exists: </a:t>
          </a:r>
          <a:r>
            <a:rPr lang="en-US" sz="1600" b="1" kern="1200" dirty="0"/>
            <a:t>CREATE</a:t>
          </a:r>
          <a:r>
            <a:rPr lang="en-US" sz="1600" kern="1200" dirty="0"/>
            <a:t> </a:t>
          </a:r>
          <a:r>
            <a:rPr lang="en-US" sz="1600" b="1" kern="1200" dirty="0"/>
            <a:t>DATABASE</a:t>
          </a:r>
          <a:endParaRPr lang="en-IL" sz="1600" kern="1200" dirty="0"/>
        </a:p>
      </dsp:txBody>
      <dsp:txXfrm rot="10800000">
        <a:off x="1282849" y="1120741"/>
        <a:ext cx="4129778" cy="431004"/>
      </dsp:txXfrm>
    </dsp:sp>
    <dsp:sp modelId="{669B15F3-A47A-44A7-ADC4-C677E2BA42E8}">
      <dsp:nvSpPr>
        <dsp:cNvPr id="0" name=""/>
        <dsp:cNvSpPr/>
      </dsp:nvSpPr>
      <dsp:spPr>
        <a:xfrm>
          <a:off x="959596" y="1120741"/>
          <a:ext cx="431004" cy="431004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1E3313F-3384-4645-9F65-34C6597D08B7}">
      <dsp:nvSpPr>
        <dsp:cNvPr id="0" name=""/>
        <dsp:cNvSpPr/>
      </dsp:nvSpPr>
      <dsp:spPr>
        <a:xfrm rot="10800000">
          <a:off x="1175098" y="1680403"/>
          <a:ext cx="4237529" cy="431004"/>
        </a:xfrm>
        <a:prstGeom prst="homePlate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>
          <a:glow rad="139700">
            <a:schemeClr val="accent6">
              <a:satMod val="175000"/>
              <a:alpha val="40000"/>
            </a:schemeClr>
          </a:glow>
        </a:effectLst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90061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/>
            <a:t>Runs </a:t>
          </a:r>
          <a:r>
            <a:rPr lang="en-US" sz="1600" b="1" kern="1200" dirty="0"/>
            <a:t>Pre-deployment</a:t>
          </a:r>
          <a:r>
            <a:rPr lang="en-US" sz="1600" kern="1200" dirty="0"/>
            <a:t> script</a:t>
          </a:r>
          <a:endParaRPr lang="en-IL" sz="1600" kern="1200" dirty="0"/>
        </a:p>
      </dsp:txBody>
      <dsp:txXfrm rot="10800000">
        <a:off x="1282849" y="1680403"/>
        <a:ext cx="4129778" cy="431004"/>
      </dsp:txXfrm>
    </dsp:sp>
    <dsp:sp modelId="{A467792B-CDA5-4B8F-8544-892BCEEE33CF}">
      <dsp:nvSpPr>
        <dsp:cNvPr id="0" name=""/>
        <dsp:cNvSpPr/>
      </dsp:nvSpPr>
      <dsp:spPr>
        <a:xfrm>
          <a:off x="959596" y="1680403"/>
          <a:ext cx="431004" cy="431004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F5AEBB4-9AAE-479F-90C5-F161E6CC0898}">
      <dsp:nvSpPr>
        <dsp:cNvPr id="0" name=""/>
        <dsp:cNvSpPr/>
      </dsp:nvSpPr>
      <dsp:spPr>
        <a:xfrm rot="10800000">
          <a:off x="1175098" y="2240066"/>
          <a:ext cx="4237529" cy="431004"/>
        </a:xfrm>
        <a:prstGeom prst="homePlate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>
          <a:glow rad="139700">
            <a:schemeClr val="accent6">
              <a:satMod val="175000"/>
              <a:alpha val="40000"/>
            </a:schemeClr>
          </a:glow>
        </a:effectLst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90061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Runs </a:t>
          </a:r>
          <a:r>
            <a:rPr lang="en-US" sz="1600" b="1" kern="1200" dirty="0"/>
            <a:t>deploy</a:t>
          </a:r>
          <a:r>
            <a:rPr lang="en-US" sz="1600" kern="1200" dirty="0"/>
            <a:t> script (generated in step 2)</a:t>
          </a:r>
          <a:endParaRPr lang="en-IL" sz="1600" kern="1200" dirty="0"/>
        </a:p>
      </dsp:txBody>
      <dsp:txXfrm rot="10800000">
        <a:off x="1282849" y="2240066"/>
        <a:ext cx="4129778" cy="431004"/>
      </dsp:txXfrm>
    </dsp:sp>
    <dsp:sp modelId="{A74CE5BD-D73D-425D-B16A-E166E5B124DB}">
      <dsp:nvSpPr>
        <dsp:cNvPr id="0" name=""/>
        <dsp:cNvSpPr/>
      </dsp:nvSpPr>
      <dsp:spPr>
        <a:xfrm>
          <a:off x="959596" y="2240066"/>
          <a:ext cx="431004" cy="431004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892E3B0-E76C-4852-8033-5F8725D620E7}">
      <dsp:nvSpPr>
        <dsp:cNvPr id="0" name=""/>
        <dsp:cNvSpPr/>
      </dsp:nvSpPr>
      <dsp:spPr>
        <a:xfrm rot="10800000">
          <a:off x="1175098" y="2799728"/>
          <a:ext cx="4237529" cy="431004"/>
        </a:xfrm>
        <a:prstGeom prst="homePlate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>
          <a:glow rad="139700">
            <a:schemeClr val="accent6">
              <a:satMod val="175000"/>
              <a:alpha val="40000"/>
            </a:schemeClr>
          </a:glow>
        </a:effectLst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90061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/>
            <a:t>Runs </a:t>
          </a:r>
          <a:r>
            <a:rPr lang="en-US" sz="1600" b="1" kern="1200" dirty="0"/>
            <a:t>Post-deployment</a:t>
          </a:r>
          <a:r>
            <a:rPr lang="en-US" sz="1600" kern="1200" dirty="0"/>
            <a:t> script</a:t>
          </a:r>
          <a:endParaRPr lang="en-IL" sz="1600" kern="1200" dirty="0"/>
        </a:p>
      </dsp:txBody>
      <dsp:txXfrm rot="10800000">
        <a:off x="1282849" y="2799728"/>
        <a:ext cx="4129778" cy="431004"/>
      </dsp:txXfrm>
    </dsp:sp>
    <dsp:sp modelId="{46EA030F-7546-442B-92F9-5C7823AC9C91}">
      <dsp:nvSpPr>
        <dsp:cNvPr id="0" name=""/>
        <dsp:cNvSpPr/>
      </dsp:nvSpPr>
      <dsp:spPr>
        <a:xfrm>
          <a:off x="959596" y="2799728"/>
          <a:ext cx="431004" cy="431004"/>
        </a:xfrm>
        <a:prstGeom prst="ellipse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4F17F-797E-F743-99C7-34FA65335D3C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1E63A2-433C-2447-B893-859ADBD60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222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6353FC-0869-45D3-95AF-CC29198471C2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65AC4-17B0-4E19-8496-B264E70A1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9346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icrosoft.com/en-us/sql/ssdt/how-to-use-rename-and-refactoring-to-make-changes-to-your-database-objects?view=sql-server-ver15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icrosoft.com/en-us/sql/ssdt/using-test-conditions-in-sql-server-unit-tests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icrosoft.com/en-us/sql/ssdt/how-to-compare-and-synchronize-the-data-of-two-databases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the.agilesql.club/2015/07/pre-compare-pre-deployment-scripts-to-ssdt/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How to reach me?</a:t>
            </a:r>
          </a:p>
          <a:p>
            <a:r>
              <a:rPr lang="en-US" dirty="0"/>
              <a:t>Q: Where to find more resources? (blog)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003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Q: What is the T-SQL Compiler Service? What does it do and how?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Q: What is the benefit of having it in SSDT?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9141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What is the Build output of a SQL DB Project?</a:t>
            </a:r>
          </a:p>
          <a:p>
            <a:r>
              <a:rPr lang="en-US" dirty="0"/>
              <a:t>Q: What is a DACPAC file?</a:t>
            </a:r>
          </a:p>
          <a:p>
            <a:r>
              <a:rPr lang="en-US" dirty="0"/>
              <a:t>Q: How is it used?</a:t>
            </a:r>
          </a:p>
          <a:p>
            <a:r>
              <a:rPr lang="en-US" dirty="0"/>
              <a:t>Q: What other methods for deployment can we use in SSDT?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1304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Q: How is SSDT intended to be used?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Q: What is State-Based Methodology?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Q: What is Migration-Based Methodology? What are example tools that use it?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Q: What are the advantages of each methodology?</a:t>
            </a:r>
            <a:endParaRPr lang="LID4096" dirty="0"/>
          </a:p>
          <a:p>
            <a:r>
              <a:rPr lang="en-US" dirty="0"/>
              <a:t>Q: How can we use SSDT to solve issues inherent in State-Based that are solved in Migration-Based?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8093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Q: How is a Publish script executed?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Q: What are the benefits of SQLCMD?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011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Q: What is the ideal / preferable development methodology with SSDT?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8641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Recap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2297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More of a “tour” around the features.</a:t>
            </a:r>
          </a:p>
          <a:p>
            <a:pPr marL="0" indent="0">
              <a:buNone/>
            </a:pP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Create a new empty SQL Database Project</a:t>
            </a:r>
          </a:p>
          <a:p>
            <a:pPr marL="228600" indent="-228600">
              <a:buAutoNum type="arabicPeriod"/>
            </a:pPr>
            <a:r>
              <a:rPr lang="en-US" dirty="0"/>
              <a:t>Import a Database that contains referential integrity errors</a:t>
            </a:r>
          </a:p>
          <a:p>
            <a:pPr marL="228600" indent="-228600">
              <a:buAutoNum type="arabicPeriod"/>
            </a:pPr>
            <a:r>
              <a:rPr lang="en-US" dirty="0"/>
              <a:t>Review the Errors window pane</a:t>
            </a:r>
          </a:p>
          <a:p>
            <a:pPr marL="228600" indent="-228600">
              <a:buAutoNum type="arabicPeriod"/>
            </a:pPr>
            <a:r>
              <a:rPr lang="en-US" dirty="0"/>
              <a:t>Use the Refactor tool to rename an object or column</a:t>
            </a:r>
          </a:p>
          <a:p>
            <a:pPr marL="228600" indent="-228600">
              <a:buAutoNum type="arabicPeriod"/>
            </a:pPr>
            <a:r>
              <a:rPr lang="en-US" dirty="0"/>
              <a:t>Review Publish options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 Hands-on topics: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  - Visual Studio Feature Installation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  - Visual Studio Extensions (SSRS, SSIS, ...)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  - First-time DB schema import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  - Compile Errors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  - Cross-DB Table Synonyms (bug)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  - Data initialization 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sp_Generate_Table_Merge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  - Cross-DB reference/dependency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  - CLR assembly development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  - SQLCMD (Pre-Compiler) Parameters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  - Publish profile settings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686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How to create your first SSDT project?</a:t>
            </a:r>
          </a:p>
          <a:p>
            <a:r>
              <a:rPr lang="en-US" dirty="0"/>
              <a:t>Q: What are possible sources for database import?</a:t>
            </a:r>
          </a:p>
          <a:p>
            <a:endParaRPr lang="en-US" dirty="0"/>
          </a:p>
          <a:p>
            <a:r>
              <a:rPr lang="en-US" dirty="0"/>
              <a:t>(this is a replacement slide for a live demo)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9071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What are possible database reference sources? (projects, system database, </a:t>
            </a:r>
            <a:r>
              <a:rPr lang="en-US" dirty="0" err="1"/>
              <a:t>dacpac</a:t>
            </a:r>
            <a:r>
              <a:rPr lang="en-US" dirty="0"/>
              <a:t>)</a:t>
            </a:r>
          </a:p>
          <a:p>
            <a:r>
              <a:rPr lang="en-US" dirty="0"/>
              <a:t>Q: What are possible database locations? (same database same server, different database same server, different database different server)</a:t>
            </a:r>
          </a:p>
          <a:p>
            <a:r>
              <a:rPr lang="en-US" dirty="0"/>
              <a:t>Q: How are SQLCMD Variables utilized in database references?</a:t>
            </a:r>
          </a:p>
          <a:p>
            <a:r>
              <a:rPr lang="en-US" dirty="0"/>
              <a:t>Q: Why suppress or not to suppress unresolved reference errors?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(this is a replacement slide for a live demo)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0667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SQL CLR objects can also be created within the project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(this is a replacement slide for a live demo)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968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we’re all on the same page in terms of development lifecycle basics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754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What is the SQL Server Query Editor in SSDT?</a:t>
            </a:r>
          </a:p>
          <a:p>
            <a:r>
              <a:rPr lang="en-US" dirty="0"/>
              <a:t>Q: What can it be used for?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(this is a replacement slide for a live demo)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3972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What is the SQL Server Object Explorer in SSDT?</a:t>
            </a:r>
          </a:p>
          <a:p>
            <a:r>
              <a:rPr lang="en-US" dirty="0"/>
              <a:t>Q: What can it be used for?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(this is a replacement slide for a live demo)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6036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What is the Refactor tool in SSDT?</a:t>
            </a:r>
          </a:p>
          <a:p>
            <a:r>
              <a:rPr lang="en-US" dirty="0"/>
              <a:t>Q: What can it be used for?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(this is a replacement slide for a live demo)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hlinkClick r:id="rId3"/>
              </a:rPr>
              <a:t>https://docs.microsoft.com/en-us/sql/ssdt/how-to-use-rename-and-refactoring-to-make-changes-to-your-database-objects?view=sql-server-ver15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6919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What are Unit Tests in SSDT?</a:t>
            </a:r>
          </a:p>
          <a:p>
            <a:r>
              <a:rPr lang="en-US" dirty="0"/>
              <a:t>Q: What kind of control do we have in those unit tests?</a:t>
            </a:r>
          </a:p>
          <a:p>
            <a:r>
              <a:rPr lang="en-US" dirty="0"/>
              <a:t>Q: What kind of test conditions can we use?</a:t>
            </a:r>
          </a:p>
          <a:p>
            <a:endParaRPr lang="en-US" dirty="0"/>
          </a:p>
          <a:p>
            <a:r>
              <a:rPr lang="en-US" dirty="0"/>
              <a:t>Read more: </a:t>
            </a:r>
            <a:r>
              <a:rPr lang="en-US" dirty="0">
                <a:hlinkClick r:id="rId3"/>
              </a:rPr>
              <a:t>https://docs.microsoft.com/sql/ssdt/using-test-conditions-in-sql-server-unit-tests</a:t>
            </a:r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(this is a replacement slide for a live demo)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5199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How to perform Schema Compare in SSDT?</a:t>
            </a:r>
          </a:p>
          <a:p>
            <a:r>
              <a:rPr lang="en-US" dirty="0"/>
              <a:t>Q: What kind of options and settings can we control?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Q: What kind of sources and targets can we use for comparison? (project, database, </a:t>
            </a:r>
            <a:r>
              <a:rPr lang="en-US" dirty="0" err="1"/>
              <a:t>dacpac</a:t>
            </a:r>
            <a:r>
              <a:rPr lang="en-US" dirty="0"/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(this is a replacement slide for a live demo)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4242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How to perform Data Compare in SSDT?</a:t>
            </a:r>
          </a:p>
          <a:p>
            <a:r>
              <a:rPr lang="en-US" dirty="0"/>
              <a:t>Q: What kind of options and settings can we control? (none, besides choosing what to compare and apply)</a:t>
            </a:r>
          </a:p>
          <a:p>
            <a:r>
              <a:rPr lang="en-US" dirty="0"/>
              <a:t>Q: What can be used in data comparisons? (live tables and views with PK/unique keys)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dirty="0"/>
              <a:t>Read more: </a:t>
            </a:r>
            <a:r>
              <a:rPr lang="en-US" dirty="0">
                <a:hlinkClick r:id="rId3"/>
              </a:rPr>
              <a:t>https://docs.microsoft.com/sql/ssdt/how-to-compare-and-synchronize-the-data-of-two-databases</a:t>
            </a:r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(this is a replacement slide for a live demo)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4709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How to publish a database?</a:t>
            </a:r>
          </a:p>
          <a:p>
            <a:r>
              <a:rPr lang="en-US" dirty="0"/>
              <a:t>Q: What kind of options and settings can we use?</a:t>
            </a:r>
          </a:p>
          <a:p>
            <a:r>
              <a:rPr lang="en-US" dirty="0"/>
              <a:t>Q: What are Publish Profiles?</a:t>
            </a:r>
          </a:p>
          <a:p>
            <a:r>
              <a:rPr lang="en-US" dirty="0"/>
              <a:t>Q: What does it mean to register as a Data-tier Application?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(this is a replacement slide for a live demo)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7340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What have we covered?</a:t>
            </a:r>
          </a:p>
          <a:p>
            <a:r>
              <a:rPr lang="en-US" dirty="0"/>
              <a:t>Q: What else is there? (CLR, BI Projects)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3083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What are common problems encountered when first starting to use SSDT?</a:t>
            </a:r>
          </a:p>
          <a:p>
            <a:r>
              <a:rPr lang="en-US" dirty="0"/>
              <a:t>Q: How to solve them?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8886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What are common problems encountered when first starting to use SSDT?</a:t>
            </a:r>
          </a:p>
          <a:p>
            <a:r>
              <a:rPr lang="en-US" dirty="0"/>
              <a:t>Q: How to solve them?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167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What questions will we answer in this presentation?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754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How is a DACPAC actually deployed?</a:t>
            </a:r>
          </a:p>
          <a:p>
            <a:r>
              <a:rPr lang="en-US" dirty="0"/>
              <a:t>Q: How to use SqlPackage.exe?</a:t>
            </a:r>
          </a:p>
          <a:p>
            <a:r>
              <a:rPr lang="en-US" dirty="0"/>
              <a:t>Q: What are the steps in DACPAC deployment?</a:t>
            </a:r>
          </a:p>
          <a:p>
            <a:r>
              <a:rPr lang="en-US" dirty="0"/>
              <a:t>Q: Why is this order of steps important, and how can we utilize it for our benefit?</a:t>
            </a:r>
          </a:p>
          <a:p>
            <a:endParaRPr lang="en-US" dirty="0"/>
          </a:p>
          <a:p>
            <a:r>
              <a:rPr lang="en-US" dirty="0"/>
              <a:t>Read more:</a:t>
            </a:r>
          </a:p>
          <a:p>
            <a:r>
              <a:rPr lang="en-US" dirty="0"/>
              <a:t>Using “pre-pre-deployment” scripts to run something before the compare phase: </a:t>
            </a:r>
            <a:r>
              <a:rPr lang="en-US" dirty="0">
                <a:hlinkClick r:id="rId3"/>
              </a:rPr>
              <a:t>https://the.agilesql.club/2015/07/pre-compare-pre-deployment-scripts-to-ssdt/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7508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This is what’s important for the DevOps team to know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337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What is SSDT?</a:t>
            </a:r>
          </a:p>
          <a:p>
            <a:r>
              <a:rPr lang="en-US" dirty="0"/>
              <a:t>Q: How is SSDT used? (VS)</a:t>
            </a:r>
          </a:p>
          <a:p>
            <a:r>
              <a:rPr lang="en-US" dirty="0"/>
              <a:t>Q: What is contained within SSDT?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68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How to install SSDT’s SQL Project? (Tools &gt; Get Tools and Features…)</a:t>
            </a:r>
          </a:p>
          <a:p>
            <a:r>
              <a:rPr lang="en-US" dirty="0"/>
              <a:t>Q: What does the SSDT extension contain?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25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Where can we find the SSDT standalone installer?</a:t>
            </a:r>
          </a:p>
          <a:p>
            <a:r>
              <a:rPr lang="en-US" dirty="0"/>
              <a:t>Q: What does the SSDT standalone installer contain?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33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Q: What does each project in SSDT represent?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Q: What if we want to have source control for server-level objects?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Q: What if your code uses other databases or linked servers or system objects?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573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Q: How is Source Control actually implemented in SQL DB Project?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Q: How does it allow better collaborative work and auditing?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741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What is actually saved in a SQL DB Project?</a:t>
            </a:r>
            <a:br>
              <a:rPr lang="en-US" dirty="0"/>
            </a:br>
            <a:r>
              <a:rPr lang="en-US" dirty="0"/>
              <a:t>Q: What if we want to have source control for data as well?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23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ixabay.com/?utm_source=link-attribution&amp;utm_medium=referral&amp;utm_campaign=image&amp;utm_content=3400789" TargetMode="External"/><Relationship Id="rId5" Type="http://schemas.openxmlformats.org/officeDocument/2006/relationships/hyperlink" Target="https://pixabay.com/users/TheDigitalArtist-202249/?utm_source=link-attribution&amp;utm_medium=referral&amp;utm_campaign=image&amp;utm_content=3400789" TargetMode="External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ixabay.com/?utm_source=link-attribution&amp;utm_medium=referral&amp;utm_campaign=image&amp;utm_content=1231877" TargetMode="External"/><Relationship Id="rId5" Type="http://schemas.openxmlformats.org/officeDocument/2006/relationships/hyperlink" Target="https://pixabay.com/users/geralt-9301/?utm_source=link-attribution&amp;utm_medium=referral&amp;utm_campaign=image&amp;utm_content=1231877" TargetMode="Externa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users/TheDigitalArtist-202249/?utm_source=link-attribution&amp;utm_medium=referral&amp;utm_campaign=image&amp;utm_content=3357613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pixabay.com/users/TheDigitalArtist-202249/?utm_source=link-attribution&amp;utm_medium=referral&amp;utm_campaign=image&amp;utm_content=3357613" TargetMode="Externa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users/TheDigitalArtist-202249/?utm_source=link-attribution&amp;utm_medium=referral&amp;utm_campaign=image&amp;utm_content=3357613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users/TheDigitalArtist-202249/?utm_source=link-attribution&amp;utm_medium=referral&amp;utm_campaign=image&amp;utm_content=3357613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users/TheDigitalArtist-202249/?utm_source=link-attribution&amp;utm_medium=referral&amp;utm_campaign=image&amp;utm_content=3357613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ixabay.com/?utm_source=link-attribution&amp;utm_medium=referral&amp;utm_campaign=image&amp;utm_content=1231877" TargetMode="External"/><Relationship Id="rId5" Type="http://schemas.openxmlformats.org/officeDocument/2006/relationships/hyperlink" Target="https://pixabay.com/users/geralt-9301/?utm_source=link-attribution&amp;utm_medium=referral&amp;utm_campaign=image&amp;utm_content=1231877" TargetMode="Externa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380308" y="2455629"/>
            <a:ext cx="4520276" cy="7066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r">
              <a:defRPr lang="en-US" sz="4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cs typeface="Segoe UI Light"/>
              </a:defRPr>
            </a:lvl1pPr>
          </a:lstStyle>
          <a:p>
            <a:pPr marL="0" lvl="0"/>
            <a:r>
              <a:rPr lang="en-CA" dirty="0"/>
              <a:t>Session Title</a:t>
            </a:r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80731" y="3159156"/>
            <a:ext cx="4520966" cy="4537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r">
              <a:defRPr lang="en-US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lt"/>
                <a:cs typeface="Segoe UI Light"/>
              </a:defRPr>
            </a:lvl1pPr>
          </a:lstStyle>
          <a:p>
            <a:pPr lvl="0"/>
            <a:r>
              <a:rPr lang="en-CA" dirty="0"/>
              <a:t>Subtitle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15C4D0-F782-4E84-A876-67EA6295226A}"/>
              </a:ext>
            </a:extLst>
          </p:cNvPr>
          <p:cNvPicPr/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4565099"/>
            <a:ext cx="1045427" cy="578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597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EC10EC-1381-4D5E-B1F3-6B5070FEE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6287" y="-17394"/>
            <a:ext cx="10356574" cy="51782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ED2FAC-3E7B-4B32-BB3A-F251E77A5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defRPr>
            </a:lvl1pPr>
          </a:lstStyle>
          <a:p>
            <a:r>
              <a:rPr lang="en-US" dirty="0"/>
              <a:t>Click to edit Master title style</a:t>
            </a:r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2D8F17-1428-4C8B-A611-5AF686F96B6C}"/>
              </a:ext>
            </a:extLst>
          </p:cNvPr>
          <p:cNvPicPr/>
          <p:nvPr userDrawn="1"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4565099"/>
            <a:ext cx="1045427" cy="57840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" name="Content Placeholder 13">
            <a:extLst>
              <a:ext uri="{FF2B5EF4-FFF2-40B4-BE49-F238E27FC236}">
                <a16:creationId xmlns:a16="http://schemas.microsoft.com/office/drawing/2014/main" id="{E77E36EE-4863-425E-A4C4-C343D61DE21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2438" y="1092167"/>
            <a:ext cx="8242300" cy="3526016"/>
          </a:xfrm>
        </p:spPr>
        <p:txBody>
          <a:bodyPr>
            <a:noAutofit/>
          </a:bodyPr>
          <a:lstStyle>
            <a:lvl1pPr>
              <a:defRPr>
                <a:solidFill>
                  <a:srgbClr val="E8F0F0"/>
                </a:solidFill>
                <a:latin typeface="+mn-lt"/>
              </a:defRPr>
            </a:lvl1pPr>
            <a:lvl2pPr>
              <a:defRPr>
                <a:solidFill>
                  <a:srgbClr val="E8F0F0"/>
                </a:solidFill>
                <a:latin typeface="+mn-lt"/>
              </a:defRPr>
            </a:lvl2pPr>
            <a:lvl3pPr>
              <a:defRPr>
                <a:solidFill>
                  <a:srgbClr val="E8F0F0"/>
                </a:solidFill>
                <a:latin typeface="+mn-lt"/>
              </a:defRPr>
            </a:lvl3pPr>
            <a:lvl4pPr>
              <a:defRPr>
                <a:solidFill>
                  <a:srgbClr val="E8F0F0"/>
                </a:solidFill>
                <a:latin typeface="+mn-lt"/>
              </a:defRPr>
            </a:lvl4pPr>
            <a:lvl5pPr>
              <a:defRPr>
                <a:solidFill>
                  <a:srgbClr val="E8F0F0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DDCF1B-81C4-4B81-9CDA-99DE044C7302}"/>
              </a:ext>
            </a:extLst>
          </p:cNvPr>
          <p:cNvSpPr/>
          <p:nvPr userDrawn="1"/>
        </p:nvSpPr>
        <p:spPr>
          <a:xfrm>
            <a:off x="7122422" y="4907526"/>
            <a:ext cx="188384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0" i="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Helvetica Neue"/>
                <a:ea typeface="+mn-ea"/>
                <a:cs typeface="+mn-cs"/>
              </a:rPr>
              <a:t>Image by </a:t>
            </a:r>
            <a:r>
              <a:rPr lang="en-US" sz="900" b="0" i="0" u="sng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Helvetica Neue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Pete </a:t>
            </a:r>
            <a:r>
              <a:rPr lang="en-US" sz="900" b="0" i="0" u="sng" kern="1200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Helvetica Neue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Linforth</a:t>
            </a:r>
            <a:r>
              <a:rPr lang="en-US" sz="900" b="0" i="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Helvetica Neue"/>
                <a:ea typeface="+mn-ea"/>
                <a:cs typeface="+mn-cs"/>
              </a:rPr>
              <a:t> / </a:t>
            </a:r>
            <a:r>
              <a:rPr lang="en-US" sz="900" b="0" i="0" u="sng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Helvetica Neue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Pixabay</a:t>
            </a:r>
            <a:r>
              <a:rPr lang="en-US" sz="900" b="0" i="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Helvetica Neue"/>
                <a:ea typeface="+mn-ea"/>
                <a:cs typeface="+mn-cs"/>
              </a:rPr>
              <a:t> </a:t>
            </a:r>
            <a:endParaRPr lang="LID4096" sz="900" dirty="0">
              <a:solidFill>
                <a:schemeClr val="accent1">
                  <a:lumMod val="60000"/>
                  <a:lumOff val="40000"/>
                </a:schemeClr>
              </a:solidFill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5402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Diam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659DEAD-3AE6-452D-9683-D07B81F80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9390" y="-89452"/>
            <a:ext cx="9342780" cy="53224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ED2FAC-3E7B-4B32-BB3A-F251E77A5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defRPr>
            </a:lvl1pPr>
          </a:lstStyle>
          <a:p>
            <a:r>
              <a:rPr lang="en-US" dirty="0"/>
              <a:t>Click to edit Master title style</a:t>
            </a:r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2D8F17-1428-4C8B-A611-5AF686F96B6C}"/>
              </a:ext>
            </a:extLst>
          </p:cNvPr>
          <p:cNvPicPr/>
          <p:nvPr userDrawn="1"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4565099"/>
            <a:ext cx="1045427" cy="57840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DDDF906-BDC1-41E0-B407-1D16C787C570}"/>
              </a:ext>
            </a:extLst>
          </p:cNvPr>
          <p:cNvSpPr/>
          <p:nvPr userDrawn="1"/>
        </p:nvSpPr>
        <p:spPr>
          <a:xfrm>
            <a:off x="7122422" y="4907526"/>
            <a:ext cx="190949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Image by </a:t>
            </a:r>
            <a:r>
              <a:rPr lang="en-US" sz="900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Gerd Altmann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 / </a:t>
            </a:r>
            <a:r>
              <a:rPr lang="en-US" sz="900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Pixabay</a:t>
            </a:r>
            <a:endParaRPr lang="LID4096" sz="9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64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380A97-65F9-45A2-9CFF-F2EF78FE2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1450"/>
            <a:ext cx="9144000" cy="5486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F8EF5D2-F9BB-4D86-8BF8-EEF412586ABA}"/>
              </a:ext>
            </a:extLst>
          </p:cNvPr>
          <p:cNvSpPr/>
          <p:nvPr userDrawn="1"/>
        </p:nvSpPr>
        <p:spPr>
          <a:xfrm>
            <a:off x="7122422" y="4907526"/>
            <a:ext cx="188384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Image by 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Pete </a:t>
            </a:r>
            <a:r>
              <a:rPr lang="en-US" sz="9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Linforth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 / 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Pixabay</a:t>
            </a:r>
            <a:endParaRPr lang="LID4096" sz="9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452438" y="1385455"/>
            <a:ext cx="8242300" cy="3232727"/>
          </a:xfrm>
        </p:spPr>
        <p:txBody>
          <a:bodyPr>
            <a:noAutofit/>
          </a:bodyPr>
          <a:lstStyle>
            <a:lvl1pPr>
              <a:defRPr>
                <a:solidFill>
                  <a:srgbClr val="E8F0F0"/>
                </a:solidFill>
                <a:latin typeface="+mn-lt"/>
              </a:defRPr>
            </a:lvl1pPr>
            <a:lvl2pPr>
              <a:defRPr>
                <a:solidFill>
                  <a:srgbClr val="E8F0F0"/>
                </a:solidFill>
                <a:latin typeface="+mn-lt"/>
              </a:defRPr>
            </a:lvl2pPr>
            <a:lvl3pPr>
              <a:defRPr>
                <a:solidFill>
                  <a:srgbClr val="E8F0F0"/>
                </a:solidFill>
                <a:latin typeface="+mn-lt"/>
              </a:defRPr>
            </a:lvl3pPr>
            <a:lvl4pPr>
              <a:defRPr>
                <a:solidFill>
                  <a:srgbClr val="E8F0F0"/>
                </a:solidFill>
                <a:latin typeface="+mn-lt"/>
              </a:defRPr>
            </a:lvl4pPr>
            <a:lvl5pPr>
              <a:defRPr>
                <a:solidFill>
                  <a:srgbClr val="E8F0F0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BD9221-2130-4845-B08B-5608FBF0AE86}"/>
              </a:ext>
            </a:extLst>
          </p:cNvPr>
          <p:cNvPicPr/>
          <p:nvPr userDrawn="1"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4565099"/>
            <a:ext cx="1045427" cy="57840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8747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E43FDB-F5A0-4EFE-BB8E-035821089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1450"/>
            <a:ext cx="9144000" cy="54864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431800" y="1119188"/>
            <a:ext cx="8261350" cy="3529012"/>
          </a:xfrm>
        </p:spPr>
        <p:txBody>
          <a:bodyPr/>
          <a:lstStyle>
            <a:lvl1pPr marL="0" indent="0">
              <a:buNone/>
              <a:defRPr sz="1800">
                <a:solidFill>
                  <a:srgbClr val="E8F0F0"/>
                </a:solidFill>
              </a:defRPr>
            </a:lvl1pPr>
            <a:lvl3pPr marL="295275" marR="0" indent="-2952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/>
              <a:buNone/>
              <a:tabLst/>
              <a:defRPr/>
            </a:lvl3pPr>
          </a:lstStyle>
          <a:p>
            <a:pPr lvl="0"/>
            <a:r>
              <a:rPr lang="en-US" dirty="0"/>
              <a:t>Heading One Style </a:t>
            </a:r>
          </a:p>
          <a:p>
            <a:pPr lvl="0"/>
            <a:r>
              <a:rPr lang="en-US" dirty="0"/>
              <a:t>Body content, 18pt Segoe UI (gray)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Heading Two Style</a:t>
            </a:r>
          </a:p>
          <a:p>
            <a:pPr lvl="0"/>
            <a:r>
              <a:rPr lang="en-US" dirty="0"/>
              <a:t>Body content, 18pt Segoe UI (gray)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HEADING THREE STYLE</a:t>
            </a:r>
          </a:p>
          <a:p>
            <a:pPr lvl="0"/>
            <a:r>
              <a:rPr lang="en-US" dirty="0"/>
              <a:t>Body content, 18pt Segoe UI (gray)</a:t>
            </a:r>
          </a:p>
          <a:p>
            <a:pPr lvl="0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40B548-6F21-4CD7-A738-CB3BDB425327}"/>
              </a:ext>
            </a:extLst>
          </p:cNvPr>
          <p:cNvPicPr/>
          <p:nvPr userDrawn="1"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4565099"/>
            <a:ext cx="1045427" cy="57840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4C31135-2DFE-4EF9-8EDC-DD4EC253F9D6}"/>
              </a:ext>
            </a:extLst>
          </p:cNvPr>
          <p:cNvSpPr/>
          <p:nvPr userDrawn="1"/>
        </p:nvSpPr>
        <p:spPr>
          <a:xfrm>
            <a:off x="7122422" y="4907526"/>
            <a:ext cx="188384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Image by 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Pete </a:t>
            </a:r>
            <a:r>
              <a:rPr lang="en-US" sz="9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Linforth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 / 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Pixabay</a:t>
            </a:r>
            <a:endParaRPr lang="LID4096" sz="9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41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91E3644-F297-4F26-8243-3B21DAE44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1450"/>
            <a:ext cx="9144000" cy="54864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B05978F-E8AC-487C-9DE3-1831DCD65F15}"/>
              </a:ext>
            </a:extLst>
          </p:cNvPr>
          <p:cNvSpPr/>
          <p:nvPr userDrawn="1"/>
        </p:nvSpPr>
        <p:spPr>
          <a:xfrm>
            <a:off x="7122422" y="4907526"/>
            <a:ext cx="188384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Image by 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Pete </a:t>
            </a:r>
            <a:r>
              <a:rPr lang="en-US" sz="9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Linforth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 / 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Pixabay</a:t>
            </a:r>
            <a:endParaRPr lang="LID4096" sz="9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3729"/>
            <a:ext cx="4038600" cy="3011738"/>
          </a:xfrm>
          <a:prstGeom prst="rect">
            <a:avLst/>
          </a:prstGeom>
        </p:spPr>
        <p:txBody>
          <a:bodyPr>
            <a:normAutofit/>
          </a:bodyPr>
          <a:lstStyle>
            <a:lvl1pPr marL="169863" indent="-169863">
              <a:spcAft>
                <a:spcPts val="600"/>
              </a:spcAft>
              <a:buClr>
                <a:schemeClr val="accent4"/>
              </a:buClr>
              <a:buFont typeface="Arial"/>
              <a:buChar char="•"/>
              <a:defRPr sz="1800">
                <a:solidFill>
                  <a:srgbClr val="E8F0F0"/>
                </a:solidFill>
                <a:latin typeface="+mn-lt"/>
                <a:cs typeface="Segoe"/>
              </a:defRPr>
            </a:lvl1pPr>
            <a:lvl2pPr marL="169863" indent="-169863">
              <a:spcAft>
                <a:spcPts val="600"/>
              </a:spcAft>
              <a:buClr>
                <a:schemeClr val="accent4"/>
              </a:buClr>
              <a:buFont typeface="Arial"/>
              <a:buChar char="•"/>
              <a:defRPr sz="1800">
                <a:solidFill>
                  <a:srgbClr val="E8F0F0"/>
                </a:solidFill>
                <a:latin typeface="+mn-lt"/>
                <a:cs typeface="Segoe"/>
              </a:defRPr>
            </a:lvl2pPr>
            <a:lvl3pPr marL="169863" indent="-169863">
              <a:spcAft>
                <a:spcPts val="600"/>
              </a:spcAft>
              <a:buClr>
                <a:schemeClr val="accent4"/>
              </a:buClr>
              <a:buFont typeface="Arial"/>
              <a:buChar char="•"/>
              <a:defRPr sz="1800">
                <a:solidFill>
                  <a:srgbClr val="E8F0F0"/>
                </a:solidFill>
                <a:latin typeface="+mn-lt"/>
                <a:cs typeface="Segoe"/>
              </a:defRPr>
            </a:lvl3pPr>
            <a:lvl4pPr marL="169863" indent="-169863">
              <a:spcAft>
                <a:spcPts val="600"/>
              </a:spcAft>
              <a:buClr>
                <a:schemeClr val="accent4"/>
              </a:buClr>
              <a:buFont typeface="Arial"/>
              <a:buChar char="•"/>
              <a:defRPr sz="1800">
                <a:solidFill>
                  <a:srgbClr val="E8F0F0"/>
                </a:solidFill>
                <a:latin typeface="+mn-lt"/>
                <a:cs typeface="Segoe"/>
              </a:defRPr>
            </a:lvl4pPr>
            <a:lvl5pPr marL="169863" indent="-169863">
              <a:spcAft>
                <a:spcPts val="600"/>
              </a:spcAft>
              <a:buClr>
                <a:schemeClr val="accent4"/>
              </a:buClr>
              <a:buFont typeface="Arial"/>
              <a:buChar char="•"/>
              <a:defRPr sz="1800">
                <a:solidFill>
                  <a:srgbClr val="E8F0F0"/>
                </a:solidFill>
                <a:latin typeface="+mn-lt"/>
                <a:cs typeface="Segoe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451766" y="1376479"/>
            <a:ext cx="4040859" cy="307181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algn="ctr">
              <a:defRPr sz="2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4636995" y="1376479"/>
            <a:ext cx="4040859" cy="307181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algn="ctr">
              <a:defRPr sz="2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2"/>
          </p:nvPr>
        </p:nvSpPr>
        <p:spPr>
          <a:xfrm>
            <a:off x="4638431" y="1753729"/>
            <a:ext cx="4038600" cy="3011738"/>
          </a:xfrm>
          <a:prstGeom prst="rect">
            <a:avLst/>
          </a:prstGeom>
        </p:spPr>
        <p:txBody>
          <a:bodyPr>
            <a:normAutofit/>
          </a:bodyPr>
          <a:lstStyle>
            <a:lvl1pPr marL="169863" indent="-169863">
              <a:spcAft>
                <a:spcPts val="600"/>
              </a:spcAft>
              <a:buClr>
                <a:schemeClr val="accent4"/>
              </a:buClr>
              <a:buFont typeface="Arial"/>
              <a:buChar char="•"/>
              <a:defRPr sz="1800">
                <a:solidFill>
                  <a:srgbClr val="E8F0F0"/>
                </a:solidFill>
                <a:latin typeface="+mn-lt"/>
                <a:cs typeface="Segoe"/>
              </a:defRPr>
            </a:lvl1pPr>
            <a:lvl2pPr marL="169863" indent="-169863">
              <a:spcAft>
                <a:spcPts val="600"/>
              </a:spcAft>
              <a:buClr>
                <a:schemeClr val="accent4"/>
              </a:buClr>
              <a:buFont typeface="Arial"/>
              <a:buChar char="•"/>
              <a:defRPr sz="1800">
                <a:solidFill>
                  <a:srgbClr val="E8F0F0"/>
                </a:solidFill>
                <a:latin typeface="+mn-lt"/>
                <a:cs typeface="Segoe"/>
              </a:defRPr>
            </a:lvl2pPr>
            <a:lvl3pPr marL="169863" indent="-169863">
              <a:spcAft>
                <a:spcPts val="600"/>
              </a:spcAft>
              <a:buClr>
                <a:schemeClr val="accent4"/>
              </a:buClr>
              <a:buFont typeface="Arial"/>
              <a:buChar char="•"/>
              <a:defRPr sz="1800">
                <a:solidFill>
                  <a:srgbClr val="E8F0F0"/>
                </a:solidFill>
                <a:latin typeface="+mn-lt"/>
                <a:cs typeface="Segoe"/>
              </a:defRPr>
            </a:lvl3pPr>
            <a:lvl4pPr marL="169863" indent="-169863">
              <a:spcAft>
                <a:spcPts val="600"/>
              </a:spcAft>
              <a:buClr>
                <a:schemeClr val="accent4"/>
              </a:buClr>
              <a:buFont typeface="Arial"/>
              <a:buChar char="•"/>
              <a:defRPr sz="1800">
                <a:solidFill>
                  <a:srgbClr val="E8F0F0"/>
                </a:solidFill>
                <a:latin typeface="+mn-lt"/>
                <a:cs typeface="Segoe"/>
              </a:defRPr>
            </a:lvl4pPr>
            <a:lvl5pPr marL="169863" indent="-169863">
              <a:spcAft>
                <a:spcPts val="600"/>
              </a:spcAft>
              <a:buClr>
                <a:schemeClr val="accent4"/>
              </a:buClr>
              <a:buFont typeface="Arial"/>
              <a:buChar char="•"/>
              <a:defRPr sz="1800">
                <a:solidFill>
                  <a:srgbClr val="E8F0F0"/>
                </a:solidFill>
                <a:latin typeface="+mn-lt"/>
                <a:cs typeface="Segoe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A14590-B6D1-4F5D-B5E5-D6072C9F1775}"/>
              </a:ext>
            </a:extLst>
          </p:cNvPr>
          <p:cNvPicPr/>
          <p:nvPr userDrawn="1"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4565099"/>
            <a:ext cx="1045427" cy="57840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5113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3F03C8-4348-4CD8-BAB2-771FD63CBA97}"/>
              </a:ext>
            </a:extLst>
          </p:cNvPr>
          <p:cNvPicPr/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4565099"/>
            <a:ext cx="1045427" cy="578401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30674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5FC1B0-1655-47A9-8411-68882145C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1450"/>
            <a:ext cx="9144000" cy="5486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15F988B-10C6-4919-9F87-5FB8D36A28A1}"/>
              </a:ext>
            </a:extLst>
          </p:cNvPr>
          <p:cNvSpPr/>
          <p:nvPr userDrawn="1"/>
        </p:nvSpPr>
        <p:spPr>
          <a:xfrm>
            <a:off x="7122422" y="4907526"/>
            <a:ext cx="188384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Image by 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Pete </a:t>
            </a:r>
            <a:r>
              <a:rPr lang="en-US" sz="9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Linforth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 / 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Pixabay</a:t>
            </a:r>
            <a:endParaRPr lang="LID4096" sz="9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4634" y="1279902"/>
            <a:ext cx="8229600" cy="32851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FontTx/>
              <a:buNone/>
              <a:defRPr sz="2000">
                <a:solidFill>
                  <a:srgbClr val="E8F0F0"/>
                </a:solidFill>
                <a:latin typeface="Consolas"/>
                <a:cs typeface="Consolas"/>
              </a:defRPr>
            </a:lvl1pPr>
            <a:lvl2pPr marL="0" indent="0">
              <a:buClr>
                <a:schemeClr val="accent3"/>
              </a:buClr>
              <a:buFontTx/>
              <a:buNone/>
              <a:defRPr sz="1800">
                <a:solidFill>
                  <a:srgbClr val="E8F0F0"/>
                </a:solidFill>
                <a:latin typeface="Consolas"/>
                <a:cs typeface="Consolas"/>
              </a:defRPr>
            </a:lvl2pPr>
            <a:lvl3pPr marL="295275" indent="0">
              <a:buClr>
                <a:schemeClr val="accent3"/>
              </a:buClr>
              <a:buFontTx/>
              <a:buNone/>
              <a:defRPr sz="1600">
                <a:solidFill>
                  <a:srgbClr val="E8F0F0"/>
                </a:solidFill>
                <a:latin typeface="Consolas"/>
                <a:cs typeface="Consolas"/>
              </a:defRPr>
            </a:lvl3pPr>
            <a:lvl4pPr marL="579438" indent="0">
              <a:buClr>
                <a:schemeClr val="accent3"/>
              </a:buClr>
              <a:buFontTx/>
              <a:buNone/>
              <a:defRPr sz="1600">
                <a:solidFill>
                  <a:srgbClr val="E8F0F0"/>
                </a:solidFill>
                <a:latin typeface="Consolas"/>
                <a:cs typeface="Consolas"/>
              </a:defRPr>
            </a:lvl4pPr>
            <a:lvl5pPr marL="846138" indent="0">
              <a:buClr>
                <a:schemeClr val="accent3"/>
              </a:buClr>
              <a:buFontTx/>
              <a:buNone/>
              <a:defRPr sz="1600">
                <a:solidFill>
                  <a:srgbClr val="E8F0F0"/>
                </a:solidFill>
                <a:latin typeface="Consolas"/>
                <a:cs typeface="Consola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>
              <a:defRPr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EEDABE-DFDA-4CFD-80BB-1EA8FE61C593}"/>
              </a:ext>
            </a:extLst>
          </p:cNvPr>
          <p:cNvPicPr/>
          <p:nvPr userDrawn="1"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4565099"/>
            <a:ext cx="1045427" cy="57840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6449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613577" y="2393423"/>
            <a:ext cx="4445659" cy="7066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>
              <a:def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cs typeface="Segoe UI Light"/>
              </a:defRPr>
            </a:lvl1pPr>
          </a:lstStyle>
          <a:p>
            <a:pPr marL="0" lvl="0"/>
            <a:r>
              <a:rPr lang="en-CA" dirty="0"/>
              <a:t>Session 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12899" y="3096950"/>
            <a:ext cx="4446338" cy="4537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lang="en-US" sz="2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lt"/>
                <a:cs typeface="Segoe UI Light"/>
              </a:defRPr>
            </a:lvl1pPr>
          </a:lstStyle>
          <a:p>
            <a:pPr lvl="0"/>
            <a:r>
              <a:rPr lang="en-CA" dirty="0"/>
              <a:t>Subtitle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9789AD6-860C-4E7D-839F-BDD5D0D3B7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1338" y="677863"/>
            <a:ext cx="3833812" cy="3521075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388D43-204B-4439-A437-06E8811D6DD3}"/>
              </a:ext>
            </a:extLst>
          </p:cNvPr>
          <p:cNvPicPr/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4565099"/>
            <a:ext cx="1045427" cy="578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590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9EDD490-E4CC-49EB-B022-8791002D7B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1450"/>
            <a:ext cx="9144000" cy="5486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D27999B-A387-45CD-826D-E62793B099C9}"/>
              </a:ext>
            </a:extLst>
          </p:cNvPr>
          <p:cNvSpPr/>
          <p:nvPr userDrawn="1"/>
        </p:nvSpPr>
        <p:spPr>
          <a:xfrm>
            <a:off x="7122422" y="4907526"/>
            <a:ext cx="188384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Image by 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Pete </a:t>
            </a:r>
            <a:r>
              <a:rPr lang="en-US" sz="9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Linforth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 / 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Pixabay</a:t>
            </a:r>
            <a:endParaRPr lang="LID4096" sz="9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613577" y="2393423"/>
            <a:ext cx="4445659" cy="7066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>
              <a:def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cs typeface="Segoe UI Light"/>
              </a:defRPr>
            </a:lvl1pPr>
          </a:lstStyle>
          <a:p>
            <a:pPr marL="0" lvl="0"/>
            <a:r>
              <a:rPr lang="en-CA" dirty="0"/>
              <a:t>Session 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12899" y="3096950"/>
            <a:ext cx="4446338" cy="4537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lang="en-US" sz="2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lt"/>
                <a:cs typeface="Segoe UI Light"/>
              </a:defRPr>
            </a:lvl1pPr>
          </a:lstStyle>
          <a:p>
            <a:pPr lvl="0"/>
            <a:r>
              <a:rPr lang="en-CA" dirty="0"/>
              <a:t>Subtitle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928" y="804915"/>
            <a:ext cx="3810000" cy="33528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BF68D6-1C16-4A56-9D1C-F0DA6032F217}"/>
              </a:ext>
            </a:extLst>
          </p:cNvPr>
          <p:cNvPicPr/>
          <p:nvPr userDrawn="1"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4565099"/>
            <a:ext cx="1045427" cy="57840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2320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018C82-E48C-490B-A7AC-59B2C9B33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605" y="0"/>
            <a:ext cx="9200962" cy="6096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3F03C8-4348-4CD8-BAB2-771FD63CBA97}"/>
              </a:ext>
            </a:extLst>
          </p:cNvPr>
          <p:cNvPicPr/>
          <p:nvPr userDrawn="1"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4565099"/>
            <a:ext cx="1045427" cy="57840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3CF472-557D-485D-84BB-6ED27B75C9FD}"/>
              </a:ext>
            </a:extLst>
          </p:cNvPr>
          <p:cNvSpPr/>
          <p:nvPr userDrawn="1"/>
        </p:nvSpPr>
        <p:spPr>
          <a:xfrm>
            <a:off x="7122422" y="4907526"/>
            <a:ext cx="190949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Image by </a:t>
            </a:r>
            <a:r>
              <a:rPr lang="en-US" sz="900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Gerd Altmann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 / </a:t>
            </a:r>
            <a:r>
              <a:rPr lang="en-US" sz="900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Pixabay</a:t>
            </a:r>
            <a:endParaRPr lang="LID4096" sz="9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3E7585A-3442-46E2-A193-ADCEEE33B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30877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solidFill>
                  <a:srgbClr val="E8F5FC"/>
                </a:solidFill>
              </a:defRPr>
            </a:lvl1pPr>
            <a:lvl2pPr>
              <a:defRPr>
                <a:solidFill>
                  <a:srgbClr val="E8F0F0"/>
                </a:solidFill>
              </a:defRPr>
            </a:lvl2pPr>
            <a:lvl3pPr>
              <a:defRPr>
                <a:solidFill>
                  <a:srgbClr val="E8F5FC"/>
                </a:solidFill>
              </a:defRPr>
            </a:lvl3pPr>
            <a:lvl4pPr>
              <a:defRPr>
                <a:solidFill>
                  <a:srgbClr val="E8F5FC"/>
                </a:solidFill>
              </a:defRPr>
            </a:lvl4pPr>
            <a:lvl5pPr>
              <a:defRPr>
                <a:solidFill>
                  <a:srgbClr val="E8F5F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018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84177" y="436602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30908"/>
            <a:ext cx="8229600" cy="6129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Title Styling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457200" y="1130877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970E92-055F-49CB-BED4-11A497838AB2}"/>
              </a:ext>
            </a:extLst>
          </p:cNvPr>
          <p:cNvPicPr/>
          <p:nvPr userDrawn="1"/>
        </p:nvPicPr>
        <p:blipFill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4565099"/>
            <a:ext cx="1045427" cy="578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53794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52" r:id="rId4"/>
    <p:sldLayoutId id="2147483662" r:id="rId5"/>
    <p:sldLayoutId id="2147483657" r:id="rId6"/>
    <p:sldLayoutId id="2147483656" r:id="rId7"/>
    <p:sldLayoutId id="2147483660" r:id="rId8"/>
    <p:sldLayoutId id="2147483654" r:id="rId9"/>
    <p:sldLayoutId id="2147483661" r:id="rId10"/>
    <p:sldLayoutId id="214748366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marL="0" marR="0" indent="0" algn="l" defTabSz="457200" rtl="0" eaLnBrk="1" fontAlgn="auto" latinLnBrk="0" hangingPunct="1">
        <a:lnSpc>
          <a:spcPts val="35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kumimoji="0" lang="en-US" sz="3600" b="1" i="0" u="none" strike="noStrike" kern="1200" cap="none" spc="50" normalizeH="0" baseline="0">
          <a:ln w="9525" cmpd="sng">
            <a:solidFill>
              <a:schemeClr val="accent1"/>
            </a:solidFill>
            <a:prstDash val="solid"/>
          </a:ln>
          <a:solidFill>
            <a:srgbClr val="70AD47">
              <a:tint val="1000"/>
            </a:srgbClr>
          </a:solidFill>
          <a:effectLst>
            <a:glow rad="38100">
              <a:schemeClr val="accent1">
                <a:alpha val="40000"/>
              </a:schemeClr>
            </a:glow>
          </a:effectLst>
          <a:uLnTx/>
          <a:uFillTx/>
          <a:latin typeface="+mj-lt"/>
          <a:ea typeface="+mj-ea"/>
          <a:cs typeface="Segoe UI Light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/>
        <a:buNone/>
        <a:defRPr sz="2400" kern="1200">
          <a:solidFill>
            <a:srgbClr val="E8F0F0"/>
          </a:solidFill>
          <a:latin typeface="+mn-lt"/>
          <a:ea typeface="+mn-ea"/>
          <a:cs typeface="Segoe UI"/>
        </a:defRPr>
      </a:lvl1pPr>
      <a:lvl2pPr marL="342900" indent="-342900" algn="l" defTabSz="914400" rtl="0" eaLnBrk="1" latinLnBrk="0" hangingPunct="1">
        <a:spcBef>
          <a:spcPct val="20000"/>
        </a:spcBef>
        <a:buClr>
          <a:schemeClr val="accent4"/>
        </a:buClr>
        <a:buFont typeface="Arial"/>
        <a:buChar char="•"/>
        <a:defRPr lang="en-US" sz="2000" kern="1200" dirty="0" smtClean="0">
          <a:solidFill>
            <a:srgbClr val="E8F0F0"/>
          </a:solidFill>
          <a:latin typeface="+mn-lt"/>
          <a:ea typeface="+mn-ea"/>
          <a:cs typeface="Segoe UI"/>
        </a:defRPr>
      </a:lvl2pPr>
      <a:lvl3pPr marL="638175" indent="-342900" algn="l" defTabSz="914400" rtl="0" eaLnBrk="1" latinLnBrk="0" hangingPunct="1">
        <a:spcBef>
          <a:spcPct val="20000"/>
        </a:spcBef>
        <a:buClr>
          <a:schemeClr val="accent4"/>
        </a:buClr>
        <a:buFont typeface="Arial"/>
        <a:buChar char="•"/>
        <a:defRPr lang="en-US" sz="1800" kern="1200" dirty="0" smtClean="0">
          <a:solidFill>
            <a:srgbClr val="E8F0F0"/>
          </a:solidFill>
          <a:latin typeface="+mn-lt"/>
          <a:ea typeface="+mn-ea"/>
          <a:cs typeface="Segoe UI"/>
        </a:defRPr>
      </a:lvl3pPr>
      <a:lvl4pPr marL="922338" indent="-342900" algn="l" defTabSz="914400" rtl="0" eaLnBrk="1" latinLnBrk="0" hangingPunct="1">
        <a:spcBef>
          <a:spcPct val="20000"/>
        </a:spcBef>
        <a:buClr>
          <a:schemeClr val="accent4"/>
        </a:buClr>
        <a:buFont typeface="Arial"/>
        <a:buChar char="•"/>
        <a:defRPr lang="en-US" sz="1800" kern="1200" dirty="0" smtClean="0">
          <a:solidFill>
            <a:srgbClr val="E8F0F0"/>
          </a:solidFill>
          <a:latin typeface="+mn-lt"/>
          <a:ea typeface="+mn-ea"/>
          <a:cs typeface="Segoe UI"/>
        </a:defRPr>
      </a:lvl4pPr>
      <a:lvl5pPr marL="1189038" indent="-342900" algn="l" defTabSz="914400" rtl="0" eaLnBrk="1" latinLnBrk="0" hangingPunct="1">
        <a:spcBef>
          <a:spcPct val="20000"/>
        </a:spcBef>
        <a:buClr>
          <a:schemeClr val="accent4"/>
        </a:buClr>
        <a:buFont typeface="Arial"/>
        <a:buChar char="•"/>
        <a:defRPr lang="en-US" sz="1800" kern="1200" dirty="0">
          <a:solidFill>
            <a:srgbClr val="E8F0F0"/>
          </a:solidFill>
          <a:latin typeface="+mn-lt"/>
          <a:ea typeface="+mn-ea"/>
          <a:cs typeface="Segoe U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pixabay.com/users/www_darkworkx_de-2044000/?utm_source=link-attribution&amp;amp;utm_medium=referral&amp;amp;utm_campaign=image&amp;amp;utm_content=3155973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6" Type="http://schemas.openxmlformats.org/officeDocument/2006/relationships/hyperlink" Target="https://pixabay.com/?utm_source=link-attribution&amp;utm_medium=referral&amp;utm_campaign=image&amp;utm_content=669363" TargetMode="External"/><Relationship Id="rId5" Type="http://schemas.openxmlformats.org/officeDocument/2006/relationships/hyperlink" Target="https://pixabay.com/users/Skitterphoto-324082/?utm_source=link-attribution&amp;utm_medium=referral&amp;utm_campaign=image&amp;utm_content=669363" TargetMode="External"/><Relationship Id="rId4" Type="http://schemas.openxmlformats.org/officeDocument/2006/relationships/hyperlink" Target="https://github.com/readyroll/generate-sql-merge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6" Type="http://schemas.openxmlformats.org/officeDocument/2006/relationships/image" Target="../media/image28.png"/><Relationship Id="rId5" Type="http://schemas.openxmlformats.org/officeDocument/2006/relationships/hyperlink" Target="https://pixabay.com/?utm_source=link-attribution&amp;utm_medium=referral&amp;utm_campaign=image&amp;utm_content=1895779" TargetMode="External"/><Relationship Id="rId4" Type="http://schemas.openxmlformats.org/officeDocument/2006/relationships/hyperlink" Target="https://pixabay.com/users/mcmurryjulie-2375405/?utm_source=link-attribution&amp;utm_medium=referral&amp;utm_campaign=image&amp;utm_content=1895779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3.svg"/><Relationship Id="rId12" Type="http://schemas.openxmlformats.org/officeDocument/2006/relationships/image" Target="../media/image36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31.svg"/><Relationship Id="rId15" Type="http://schemas.openxmlformats.org/officeDocument/2006/relationships/image" Target="../media/image39.jpeg"/><Relationship Id="rId10" Type="http://schemas.openxmlformats.org/officeDocument/2006/relationships/image" Target="../media/image20.svg"/><Relationship Id="rId4" Type="http://schemas.openxmlformats.org/officeDocument/2006/relationships/image" Target="../media/image30.png"/><Relationship Id="rId9" Type="http://schemas.openxmlformats.org/officeDocument/2006/relationships/image" Target="../media/image19.png"/><Relationship Id="rId1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6" Type="http://schemas.openxmlformats.org/officeDocument/2006/relationships/hyperlink" Target="https://docs.microsoft.com/sql/tools/sqlcmd-utility" TargetMode="Externa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svg"/><Relationship Id="rId18" Type="http://schemas.openxmlformats.org/officeDocument/2006/relationships/image" Target="../media/image56.png"/><Relationship Id="rId3" Type="http://schemas.openxmlformats.org/officeDocument/2006/relationships/notesSlide" Target="../notesSlides/notesSlide14.xml"/><Relationship Id="rId21" Type="http://schemas.openxmlformats.org/officeDocument/2006/relationships/image" Target="../media/image59.svg"/><Relationship Id="rId7" Type="http://schemas.openxmlformats.org/officeDocument/2006/relationships/image" Target="../media/image45.svg"/><Relationship Id="rId12" Type="http://schemas.openxmlformats.org/officeDocument/2006/relationships/image" Target="../media/image50.png"/><Relationship Id="rId17" Type="http://schemas.openxmlformats.org/officeDocument/2006/relationships/image" Target="../media/image55.sv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tags" Target="../tags/tag11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5" Type="http://schemas.openxmlformats.org/officeDocument/2006/relationships/image" Target="../media/image53.svg"/><Relationship Id="rId10" Type="http://schemas.openxmlformats.org/officeDocument/2006/relationships/image" Target="../media/image48.png"/><Relationship Id="rId19" Type="http://schemas.openxmlformats.org/officeDocument/2006/relationships/image" Target="../media/image57.svg"/><Relationship Id="rId4" Type="http://schemas.openxmlformats.org/officeDocument/2006/relationships/image" Target="../media/image42.png"/><Relationship Id="rId9" Type="http://schemas.openxmlformats.org/officeDocument/2006/relationships/image" Target="../media/image47.svg"/><Relationship Id="rId1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pixabay.com/users/www_darkworkx_de-2044000/?utm_source=link-attribution&amp;amp;utm_medium=referral&amp;amp;utm_campaign=image&amp;amp;utm_content=3155973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mailto:eitan@madeiradata.com" TargetMode="Externa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eitanblumin.com/" TargetMode="External"/><Relationship Id="rId5" Type="http://schemas.openxmlformats.org/officeDocument/2006/relationships/hyperlink" Target="http://www.linkedin.com/in/eitanblumin" TargetMode="External"/><Relationship Id="rId10" Type="http://schemas.openxmlformats.org/officeDocument/2006/relationships/image" Target="../media/image10.png"/><Relationship Id="rId4" Type="http://schemas.openxmlformats.org/officeDocument/2006/relationships/hyperlink" Target="https://twitter.com/EitanBlumin" TargetMode="External"/><Relationship Id="rId9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Relationship Id="rId6" Type="http://schemas.openxmlformats.org/officeDocument/2006/relationships/hyperlink" Target="https://pixabay.com/?utm_source=link-attribution&amp;utm_medium=referral&amp;utm_campaign=image&amp;utm_content=2731501" TargetMode="External"/><Relationship Id="rId5" Type="http://schemas.openxmlformats.org/officeDocument/2006/relationships/hyperlink" Target="https://pixabay.com/users/geralt-9301/?utm_source=link-attribution&amp;utm_medium=referral&amp;utm_campaign=image&amp;utm_content=2731501" TargetMode="External"/><Relationship Id="rId4" Type="http://schemas.openxmlformats.org/officeDocument/2006/relationships/image" Target="../media/image7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51.sv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54.png"/><Relationship Id="rId12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57.svg"/><Relationship Id="rId11" Type="http://schemas.openxmlformats.org/officeDocument/2006/relationships/image" Target="../media/image72.png"/><Relationship Id="rId5" Type="http://schemas.openxmlformats.org/officeDocument/2006/relationships/image" Target="../media/image56.png"/><Relationship Id="rId10" Type="http://schemas.openxmlformats.org/officeDocument/2006/relationships/image" Target="../media/image59.svg"/><Relationship Id="rId4" Type="http://schemas.openxmlformats.org/officeDocument/2006/relationships/image" Target="../media/image71.jpeg"/><Relationship Id="rId9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30.xml"/><Relationship Id="rId7" Type="http://schemas.openxmlformats.org/officeDocument/2006/relationships/diagramColors" Target="../diagrams/colors1.xml"/><Relationship Id="rId12" Type="http://schemas.openxmlformats.org/officeDocument/2006/relationships/image" Target="../media/image36.sv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8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35.png"/><Relationship Id="rId5" Type="http://schemas.openxmlformats.org/officeDocument/2006/relationships/diagramLayout" Target="../diagrams/layout1.xml"/><Relationship Id="rId10" Type="http://schemas.openxmlformats.org/officeDocument/2006/relationships/hyperlink" Target="https://www.flaticon.com/authors/vectors-market" TargetMode="External"/><Relationship Id="rId4" Type="http://schemas.openxmlformats.org/officeDocument/2006/relationships/diagramData" Target="../diagrams/data1.xml"/><Relationship Id="rId9" Type="http://schemas.openxmlformats.org/officeDocument/2006/relationships/hyperlink" Target="https://docs.microsoft.com/sql/tools/sqlpackage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9.xml"/><Relationship Id="rId6" Type="http://schemas.openxmlformats.org/officeDocument/2006/relationships/hyperlink" Target="https://docs.microsoft.com/en-us/visualstudio/test/vstest-console-options" TargetMode="External"/><Relationship Id="rId11" Type="http://schemas.openxmlformats.org/officeDocument/2006/relationships/image" Target="../media/image85.png"/><Relationship Id="rId5" Type="http://schemas.openxmlformats.org/officeDocument/2006/relationships/hyperlink" Target="https://docs.microsoft.com/sql/tools/sqlpackage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84.png"/><Relationship Id="rId4" Type="http://schemas.openxmlformats.org/officeDocument/2006/relationships/hyperlink" Target="https://docs.microsoft.com/en-us/visualstudio/msbuild/" TargetMode="External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89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0.xml"/><Relationship Id="rId6" Type="http://schemas.openxmlformats.org/officeDocument/2006/relationships/hyperlink" Target="https://github.com/EitanBlumin/wwi-ssdt/" TargetMode="External"/><Relationship Id="rId11" Type="http://schemas.openxmlformats.org/officeDocument/2006/relationships/hyperlink" Target="http://www.madeiradata.com/solutions" TargetMode="External"/><Relationship Id="rId5" Type="http://schemas.openxmlformats.org/officeDocument/2006/relationships/hyperlink" Target="https://docs.microsoft.com/sql/ssdt/" TargetMode="External"/><Relationship Id="rId10" Type="http://schemas.openxmlformats.org/officeDocument/2006/relationships/hyperlink" Target="https://pixabay.com/?utm_source=link-attribution&amp;utm_medium=referral&amp;utm_campaign=image&amp;utm_content=3155973" TargetMode="External"/><Relationship Id="rId4" Type="http://schemas.microsoft.com/office/2007/relationships/hdphoto" Target="../media/hdphoto5.wdp"/><Relationship Id="rId9" Type="http://schemas.openxmlformats.org/officeDocument/2006/relationships/hyperlink" Target="https://pixabay.com/users/www_darkworkx_de-2044000/?utm_source=link-attribution&amp;utm_medium=referral&amp;utm_campaign=image&amp;utm_content=3155973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users/www_darkworkx_de-2044000/?utm_source=link-attribution&amp;utm_medium=referral&amp;utm_campaign=image&amp;utm_content=3155973" TargetMode="External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1.jpeg"/><Relationship Id="rId4" Type="http://schemas.openxmlformats.org/officeDocument/2006/relationships/hyperlink" Target="https://pixabay.com/?utm_source=link-attribution&amp;utm_medium=referral&amp;utm_campaign=image&amp;utm_content=3155973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hyperlink" Target="https://twitter.com/EitanBlumin" TargetMode="External"/><Relationship Id="rId7" Type="http://schemas.openxmlformats.org/officeDocument/2006/relationships/image" Target="../media/image93.png"/><Relationship Id="rId12" Type="http://schemas.openxmlformats.org/officeDocument/2006/relationships/hyperlink" Target="http://www.madeiradata.com/" TargetMode="External"/><Relationship Id="rId2" Type="http://schemas.openxmlformats.org/officeDocument/2006/relationships/hyperlink" Target="mailto:eitan@madeiradata.com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2.jpeg"/><Relationship Id="rId11" Type="http://schemas.openxmlformats.org/officeDocument/2006/relationships/image" Target="../media/image97.jpeg"/><Relationship Id="rId5" Type="http://schemas.openxmlformats.org/officeDocument/2006/relationships/hyperlink" Target="http://www.eitanblumin.com/" TargetMode="External"/><Relationship Id="rId10" Type="http://schemas.openxmlformats.org/officeDocument/2006/relationships/image" Target="../media/image96.png"/><Relationship Id="rId4" Type="http://schemas.openxmlformats.org/officeDocument/2006/relationships/hyperlink" Target="http://www.linkedin.com/in/eitanblumin" TargetMode="External"/><Relationship Id="rId9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docs.microsoft.com/sql/ssdt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docs.microsoft.com/sql/ssdt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882B9A9-5621-4EC0-8F18-FCFC694AF8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9390" y="0"/>
            <a:ext cx="11550316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08862"/>
            <a:ext cx="1249780" cy="124978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19F024-3FD2-4AA5-965A-41E2D157E270}"/>
              </a:ext>
            </a:extLst>
          </p:cNvPr>
          <p:cNvSpPr txBox="1"/>
          <p:nvPr/>
        </p:nvSpPr>
        <p:spPr>
          <a:xfrm>
            <a:off x="7337094" y="4904823"/>
            <a:ext cx="18517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linkClick r:id="rId4"/>
              </a:rPr>
              <a:t>Image</a:t>
            </a:r>
            <a:r>
              <a:rPr lang="en-US" sz="9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by Dirk </a:t>
            </a:r>
            <a:r>
              <a:rPr lang="en-US" sz="9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Wouters</a:t>
            </a:r>
            <a:r>
              <a:rPr lang="en-US" sz="9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/ Pixabay</a:t>
            </a:r>
            <a:endParaRPr lang="LID4096" sz="9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CDB898-9ABF-41F5-B41C-27DB48206002}"/>
              </a:ext>
            </a:extLst>
          </p:cNvPr>
          <p:cNvSpPr txBox="1"/>
          <p:nvPr/>
        </p:nvSpPr>
        <p:spPr>
          <a:xfrm>
            <a:off x="1328714" y="4435313"/>
            <a:ext cx="42153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Part 2: SSDT Methodology &amp; Features</a:t>
            </a:r>
          </a:p>
          <a:p>
            <a:pPr algn="r"/>
            <a:r>
              <a:rPr lang="en-US" sz="1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for DB DevOps</a:t>
            </a:r>
          </a:p>
        </p:txBody>
      </p:sp>
    </p:spTree>
    <p:extLst>
      <p:ext uri="{BB962C8B-B14F-4D97-AF65-F5344CB8AC3E}">
        <p14:creationId xmlns:p14="http://schemas.microsoft.com/office/powerpoint/2010/main" val="279568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C783D0-A99A-4DF9-A83E-C29634B16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How? SSDT Methodology</a:t>
            </a:r>
            <a:endParaRPr lang="LID4096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986844B-6B06-4788-8D2B-E5C317ED6C7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800" y="1119188"/>
            <a:ext cx="8261350" cy="3529012"/>
          </a:xfrm>
        </p:spPr>
        <p:txBody>
          <a:bodyPr/>
          <a:lstStyle/>
          <a:p>
            <a:pPr marL="457200" indent="-457200">
              <a:buFont typeface="+mj-lt"/>
              <a:buAutoNum type="arabicPeriod" startAt="2"/>
            </a:pPr>
            <a:r>
              <a:rPr lang="en-US" sz="2000" b="1" dirty="0"/>
              <a:t>Each Object = Separate SQL Script File</a:t>
            </a:r>
          </a:p>
          <a:p>
            <a:pPr marL="685800" lvl="1"/>
            <a:r>
              <a:rPr lang="en-US" dirty="0">
                <a:solidFill>
                  <a:srgbClr val="E8F0F0"/>
                </a:solidFill>
              </a:rPr>
              <a:t>More accurately: Separate SQL batch per object</a:t>
            </a:r>
          </a:p>
          <a:p>
            <a:pPr marL="685800" lvl="1"/>
            <a:r>
              <a:rPr lang="en-US" dirty="0">
                <a:solidFill>
                  <a:srgbClr val="E8F0F0"/>
                </a:solidFill>
              </a:rPr>
              <a:t>This allows granular work and Version History</a:t>
            </a:r>
            <a:br>
              <a:rPr lang="en-US" dirty="0">
                <a:solidFill>
                  <a:srgbClr val="E8F0F0"/>
                </a:solidFill>
              </a:rPr>
            </a:br>
            <a:r>
              <a:rPr lang="en-US" dirty="0">
                <a:solidFill>
                  <a:srgbClr val="E8F0F0"/>
                </a:solidFill>
              </a:rPr>
              <a:t>in Source Control</a:t>
            </a:r>
            <a:endParaRPr lang="LID4096" dirty="0">
              <a:solidFill>
                <a:srgbClr val="E8F0F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06A6FB5-F1F1-4266-9C2B-00A2B33CD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190" y="2752830"/>
            <a:ext cx="367462" cy="342967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A9FB1DC-AEDD-4FF5-8545-22FD68710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4141" y="3457259"/>
            <a:ext cx="392591" cy="392597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DA394A1-124B-44D0-8ABF-69E6E641C8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8460" y="4036299"/>
            <a:ext cx="367463" cy="209978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A2A2E89-8D0B-4335-8958-459C6C74AF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5923" y="3379594"/>
            <a:ext cx="367463" cy="367463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F549352-8366-4F8A-9842-E174B665F9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1632" y="3371121"/>
            <a:ext cx="373590" cy="37359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7" name="Arrow: Right 26">
            <a:extLst>
              <a:ext uri="{FF2B5EF4-FFF2-40B4-BE49-F238E27FC236}">
                <a16:creationId xmlns:a16="http://schemas.microsoft.com/office/drawing/2014/main" id="{6D10CA5F-4555-49CC-9BB9-A0F324A5A420}"/>
              </a:ext>
            </a:extLst>
          </p:cNvPr>
          <p:cNvSpPr/>
          <p:nvPr/>
        </p:nvSpPr>
        <p:spPr>
          <a:xfrm>
            <a:off x="4698048" y="3137508"/>
            <a:ext cx="839387" cy="741727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8E26D46-9479-408A-BE09-490C5D2D07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1507" y="3358447"/>
            <a:ext cx="373590" cy="37359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610AF8E-3DAE-4849-B3C1-B041B136FE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3251" y="2722207"/>
            <a:ext cx="373590" cy="37359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614458F-D805-447F-82D0-8CA040A439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3880" y="3867022"/>
            <a:ext cx="373590" cy="37359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421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C783D0-A99A-4DF9-A83E-C29634B16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How? SSDT Methodology</a:t>
            </a:r>
            <a:endParaRPr lang="LID4096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986844B-6B06-4788-8D2B-E5C317ED6C7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3"/>
            </a:pPr>
            <a:r>
              <a:rPr lang="en-US" sz="2000" b="1" dirty="0"/>
              <a:t>Schema Only, No Data</a:t>
            </a:r>
          </a:p>
          <a:p>
            <a:pPr marL="685800" lvl="1"/>
            <a:r>
              <a:rPr lang="en-US" dirty="0">
                <a:solidFill>
                  <a:srgbClr val="E8F0F0"/>
                </a:solidFill>
              </a:rPr>
              <a:t>There are ways to </a:t>
            </a:r>
            <a:br>
              <a:rPr lang="en-US" dirty="0">
                <a:solidFill>
                  <a:srgbClr val="E8F0F0"/>
                </a:solidFill>
              </a:rPr>
            </a:br>
            <a:r>
              <a:rPr lang="en-US" dirty="0">
                <a:solidFill>
                  <a:srgbClr val="E8F0F0"/>
                </a:solidFill>
              </a:rPr>
              <a:t>circumvent that, though,</a:t>
            </a:r>
            <a:br>
              <a:rPr lang="en-US" dirty="0">
                <a:solidFill>
                  <a:srgbClr val="E8F0F0"/>
                </a:solidFill>
              </a:rPr>
            </a:br>
            <a:r>
              <a:rPr lang="en-US" dirty="0">
                <a:solidFill>
                  <a:srgbClr val="E8F0F0"/>
                </a:solidFill>
              </a:rPr>
              <a:t>using the Post-Deployment</a:t>
            </a:r>
            <a:br>
              <a:rPr lang="en-US" dirty="0">
                <a:solidFill>
                  <a:srgbClr val="E8F0F0"/>
                </a:solidFill>
              </a:rPr>
            </a:br>
            <a:r>
              <a:rPr lang="en-US" dirty="0">
                <a:solidFill>
                  <a:srgbClr val="E8F0F0"/>
                </a:solidFill>
              </a:rPr>
              <a:t>scripts</a:t>
            </a:r>
          </a:p>
          <a:p>
            <a:pPr marL="685800" lvl="1"/>
            <a:endParaRPr lang="en-US" dirty="0">
              <a:solidFill>
                <a:srgbClr val="E8F0F0"/>
              </a:solidFill>
            </a:endParaRPr>
          </a:p>
          <a:p>
            <a:pPr lvl="1" indent="0">
              <a:buNone/>
            </a:pPr>
            <a:endParaRPr lang="en-US" dirty="0">
              <a:solidFill>
                <a:srgbClr val="E8F0F0"/>
              </a:solidFill>
            </a:endParaRPr>
          </a:p>
          <a:p>
            <a:pPr lvl="1" indent="0">
              <a:buNone/>
            </a:pPr>
            <a:endParaRPr lang="en-US" dirty="0">
              <a:solidFill>
                <a:srgbClr val="E8F0F0"/>
              </a:solidFill>
            </a:endParaRPr>
          </a:p>
          <a:p>
            <a:pPr lvl="1" indent="0">
              <a:buNone/>
            </a:pPr>
            <a:r>
              <a:rPr lang="en-US" dirty="0" err="1">
                <a:solidFill>
                  <a:srgbClr val="E8F0F0"/>
                </a:solidFill>
              </a:rPr>
              <a:t>sp_generate_merge</a:t>
            </a:r>
            <a:r>
              <a:rPr lang="en-US" dirty="0">
                <a:solidFill>
                  <a:srgbClr val="E8F0F0"/>
                </a:solidFill>
              </a:rPr>
              <a:t>:</a:t>
            </a:r>
          </a:p>
          <a:p>
            <a:pPr lvl="1" indent="0">
              <a:buNone/>
            </a:pPr>
            <a:r>
              <a:rPr lang="en-US" dirty="0">
                <a:solidFill>
                  <a:srgbClr val="E8F0F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https://github.com/readyroll/generate-sql-merge</a:t>
            </a:r>
            <a:endParaRPr lang="en-US" dirty="0">
              <a:solidFill>
                <a:srgbClr val="E8F0F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7EE6A6-5D8B-46E2-AAC5-1613960EF679}"/>
              </a:ext>
            </a:extLst>
          </p:cNvPr>
          <p:cNvSpPr txBox="1"/>
          <p:nvPr/>
        </p:nvSpPr>
        <p:spPr>
          <a:xfrm>
            <a:off x="6448300" y="4726380"/>
            <a:ext cx="27016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Image by </a:t>
            </a:r>
            <a:r>
              <a:rPr lang="en-US" sz="900" u="sng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Rudy and Peter </a:t>
            </a:r>
            <a:r>
              <a:rPr lang="en-US" sz="900" u="sng" dirty="0" err="1">
                <a:solidFill>
                  <a:schemeClr val="accent1">
                    <a:lumMod val="60000"/>
                    <a:lumOff val="4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Skitterians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 / </a:t>
            </a:r>
            <a:r>
              <a:rPr lang="en-US" sz="900" u="sng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Pixabay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 </a:t>
            </a:r>
            <a:endParaRPr lang="en-US" sz="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 descr="A close up of an animal&#10;&#10;Description automatically generated">
            <a:extLst>
              <a:ext uri="{FF2B5EF4-FFF2-40B4-BE49-F238E27FC236}">
                <a16:creationId xmlns:a16="http://schemas.microsoft.com/office/drawing/2014/main" id="{0A933F9B-38B0-4AE3-A9B3-205F4E986C6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5071" y="922043"/>
            <a:ext cx="4311729" cy="2569301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8669D19-0343-4563-8B75-402E95AEA9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784" y="772717"/>
            <a:ext cx="3871032" cy="344874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669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C783D0-A99A-4DF9-A83E-C29634B16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How? SSDT Methodology</a:t>
            </a:r>
            <a:endParaRPr lang="LID4096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986844B-6B06-4788-8D2B-E5C317ED6C7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4"/>
            </a:pPr>
            <a:r>
              <a:rPr lang="en-US" sz="2000" b="1" dirty="0"/>
              <a:t>Transact-SQL Compiler Service</a:t>
            </a:r>
          </a:p>
          <a:p>
            <a:pPr marL="685800" lvl="1"/>
            <a:r>
              <a:rPr lang="en-US" dirty="0">
                <a:solidFill>
                  <a:srgbClr val="E8F0F0"/>
                </a:solidFill>
              </a:rPr>
              <a:t>SSDT Constructs a “Model” of the</a:t>
            </a:r>
            <a:br>
              <a:rPr lang="en-US" dirty="0">
                <a:solidFill>
                  <a:srgbClr val="E8F0F0"/>
                </a:solidFill>
              </a:rPr>
            </a:br>
            <a:r>
              <a:rPr lang="en-US" dirty="0">
                <a:solidFill>
                  <a:srgbClr val="E8F0F0"/>
                </a:solidFill>
              </a:rPr>
              <a:t>database.</a:t>
            </a:r>
          </a:p>
          <a:p>
            <a:pPr marL="685800" lvl="1"/>
            <a:r>
              <a:rPr lang="en-US" dirty="0">
                <a:solidFill>
                  <a:srgbClr val="E8F0F0"/>
                </a:solidFill>
              </a:rPr>
              <a:t>Builds and compiles DB objects</a:t>
            </a:r>
            <a:br>
              <a:rPr lang="en-US" dirty="0">
                <a:solidFill>
                  <a:srgbClr val="E8F0F0"/>
                </a:solidFill>
              </a:rPr>
            </a:br>
            <a:r>
              <a:rPr lang="en-US" dirty="0">
                <a:solidFill>
                  <a:srgbClr val="E8F0F0"/>
                </a:solidFill>
              </a:rPr>
              <a:t>inside Visual Studio in </a:t>
            </a:r>
            <a:r>
              <a:rPr lang="en-US" b="1" dirty="0">
                <a:solidFill>
                  <a:srgbClr val="E8F0F0"/>
                </a:solidFill>
              </a:rPr>
              <a:t>design-time</a:t>
            </a:r>
            <a:r>
              <a:rPr lang="en-US" dirty="0">
                <a:solidFill>
                  <a:srgbClr val="E8F0F0"/>
                </a:solidFill>
              </a:rPr>
              <a:t>,</a:t>
            </a:r>
            <a:br>
              <a:rPr lang="en-US" dirty="0">
                <a:solidFill>
                  <a:srgbClr val="E8F0F0"/>
                </a:solidFill>
              </a:rPr>
            </a:br>
            <a:r>
              <a:rPr lang="en-US" dirty="0">
                <a:solidFill>
                  <a:srgbClr val="E8F0F0"/>
                </a:solidFill>
              </a:rPr>
              <a:t>with </a:t>
            </a:r>
            <a:r>
              <a:rPr lang="en-US" b="1" dirty="0">
                <a:solidFill>
                  <a:srgbClr val="E8F0F0"/>
                </a:solidFill>
              </a:rPr>
              <a:t>referential integrity</a:t>
            </a:r>
            <a:r>
              <a:rPr lang="en-US" dirty="0">
                <a:solidFill>
                  <a:srgbClr val="E8F0F0"/>
                </a:solidFill>
              </a:rPr>
              <a:t>, without</a:t>
            </a:r>
            <a:br>
              <a:rPr lang="en-US" dirty="0">
                <a:solidFill>
                  <a:srgbClr val="E8F0F0"/>
                </a:solidFill>
              </a:rPr>
            </a:br>
            <a:r>
              <a:rPr lang="en-US" dirty="0">
                <a:solidFill>
                  <a:srgbClr val="E8F0F0"/>
                </a:solidFill>
              </a:rPr>
              <a:t>needing to deploy to a DB</a:t>
            </a:r>
          </a:p>
          <a:p>
            <a:pPr marL="685800" lvl="1"/>
            <a:r>
              <a:rPr lang="en-US" dirty="0"/>
              <a:t>Design-time error detection</a:t>
            </a:r>
            <a:endParaRPr lang="LID4096" dirty="0">
              <a:solidFill>
                <a:srgbClr val="E8F0F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7EE6A6-5D8B-46E2-AAC5-1613960EF679}"/>
              </a:ext>
            </a:extLst>
          </p:cNvPr>
          <p:cNvSpPr txBox="1"/>
          <p:nvPr/>
        </p:nvSpPr>
        <p:spPr>
          <a:xfrm>
            <a:off x="7113319" y="4750129"/>
            <a:ext cx="203068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Image by </a:t>
            </a:r>
            <a:r>
              <a:rPr lang="en-US" sz="900" u="sng" dirty="0" err="1">
                <a:solidFill>
                  <a:schemeClr val="accent1">
                    <a:lumMod val="60000"/>
                    <a:lumOff val="4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mcmurryjulie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 / </a:t>
            </a:r>
            <a:r>
              <a:rPr lang="en-US" sz="900" u="sng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Pixabay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 </a:t>
            </a:r>
            <a:endParaRPr lang="en-US" sz="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5CF60A20-A661-432D-9325-ADC4A4350A9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3528" y="1108256"/>
            <a:ext cx="3680468" cy="3214659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889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C783D0-A99A-4DF9-A83E-C29634B16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How? SSDT Methodology</a:t>
            </a:r>
            <a:endParaRPr lang="LID4096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986844B-6B06-4788-8D2B-E5C317ED6C7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5"/>
            </a:pPr>
            <a:r>
              <a:rPr lang="en-US" sz="2000" b="1" dirty="0"/>
              <a:t>Deployment Artifact: </a:t>
            </a:r>
            <a:r>
              <a:rPr lang="en-US" sz="2000" b="1" u="sng" dirty="0"/>
              <a:t>DACPAC</a:t>
            </a:r>
            <a:r>
              <a:rPr lang="en-US" sz="2000" b="1" dirty="0"/>
              <a:t> File</a:t>
            </a:r>
          </a:p>
          <a:p>
            <a:pPr marL="685800" lvl="1"/>
            <a:r>
              <a:rPr lang="en-US" dirty="0">
                <a:solidFill>
                  <a:srgbClr val="E8F0F0"/>
                </a:solidFill>
              </a:rPr>
              <a:t>XML </a:t>
            </a:r>
            <a:r>
              <a:rPr lang="en-US" dirty="0"/>
              <a:t>formatted</a:t>
            </a:r>
          </a:p>
          <a:p>
            <a:pPr marL="685800" lvl="1"/>
            <a:r>
              <a:rPr lang="en-US" dirty="0">
                <a:solidFill>
                  <a:srgbClr val="E8F0F0"/>
                </a:solidFill>
              </a:rPr>
              <a:t>Deployed using </a:t>
            </a:r>
            <a:r>
              <a:rPr lang="en-US" u="sng" dirty="0">
                <a:solidFill>
                  <a:srgbClr val="E8F0F0"/>
                </a:solidFill>
              </a:rPr>
              <a:t>SQLPackage.exe</a:t>
            </a:r>
          </a:p>
          <a:p>
            <a:pPr marL="685800" lvl="1"/>
            <a:r>
              <a:rPr lang="en-US" dirty="0">
                <a:solidFill>
                  <a:srgbClr val="E8F0F0"/>
                </a:solidFill>
              </a:rPr>
              <a:t>Most useful in CI/CD pipelines, but other</a:t>
            </a:r>
            <a:br>
              <a:rPr lang="en-US" dirty="0">
                <a:solidFill>
                  <a:srgbClr val="E8F0F0"/>
                </a:solidFill>
              </a:rPr>
            </a:br>
            <a:r>
              <a:rPr lang="en-US" dirty="0">
                <a:solidFill>
                  <a:srgbClr val="E8F0F0"/>
                </a:solidFill>
              </a:rPr>
              <a:t>forms of deployment are also available:</a:t>
            </a:r>
          </a:p>
          <a:p>
            <a:pPr marL="1265238" lvl="3"/>
            <a:r>
              <a:rPr lang="en-US" dirty="0">
                <a:solidFill>
                  <a:srgbClr val="E8F0F0"/>
                </a:solidFill>
              </a:rPr>
              <a:t>Clean DB Creation script</a:t>
            </a:r>
            <a:br>
              <a:rPr lang="en-US" dirty="0">
                <a:solidFill>
                  <a:srgbClr val="E8F0F0"/>
                </a:solidFill>
              </a:rPr>
            </a:br>
            <a:r>
              <a:rPr lang="en-US" dirty="0">
                <a:solidFill>
                  <a:srgbClr val="E8F0F0"/>
                </a:solidFill>
              </a:rPr>
              <a:t>(drop + create from scratch)</a:t>
            </a:r>
          </a:p>
          <a:p>
            <a:pPr marL="1265238" lvl="3"/>
            <a:r>
              <a:rPr lang="en-US" dirty="0">
                <a:solidFill>
                  <a:srgbClr val="E8F0F0"/>
                </a:solidFill>
              </a:rPr>
              <a:t>Manual deployment using Visual Studio</a:t>
            </a:r>
          </a:p>
          <a:p>
            <a:pPr marL="1265238" lvl="3"/>
            <a:r>
              <a:rPr lang="en-US" dirty="0">
                <a:solidFill>
                  <a:srgbClr val="E8F0F0"/>
                </a:solidFill>
              </a:rPr>
              <a:t>Publish script generation for later use</a:t>
            </a:r>
          </a:p>
          <a:p>
            <a:pPr marL="1265238" lvl="3"/>
            <a:r>
              <a:rPr lang="en-US" dirty="0"/>
              <a:t>Schema Compare tool</a:t>
            </a:r>
            <a:endParaRPr lang="LID4096" dirty="0">
              <a:solidFill>
                <a:srgbClr val="E8F0F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4FCE7B-369A-4AC7-9904-AF907069EC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2909" y="1480718"/>
            <a:ext cx="1688857" cy="2182063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796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C783D0-A99A-4DF9-A83E-C29634B16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How? SSDT Methodology</a:t>
            </a:r>
            <a:endParaRPr lang="LID4096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986844B-6B06-4788-8D2B-E5C317ED6C7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800" y="876437"/>
            <a:ext cx="8261350" cy="3771763"/>
          </a:xfrm>
        </p:spPr>
        <p:txBody>
          <a:bodyPr/>
          <a:lstStyle/>
          <a:p>
            <a:pPr marL="457200" indent="-457200">
              <a:buFont typeface="+mj-lt"/>
              <a:buAutoNum type="arabicPeriod" startAt="6"/>
            </a:pPr>
            <a:r>
              <a:rPr lang="en-US" sz="2000" b="1" dirty="0"/>
              <a:t>State-Based Deployment</a:t>
            </a:r>
          </a:p>
          <a:p>
            <a:pPr marL="685800" lvl="1"/>
            <a:r>
              <a:rPr lang="en-US" dirty="0">
                <a:solidFill>
                  <a:srgbClr val="E8F0F0"/>
                </a:solidFill>
              </a:rPr>
              <a:t>Single Source of Truth</a:t>
            </a:r>
            <a:br>
              <a:rPr lang="en-US" dirty="0">
                <a:solidFill>
                  <a:srgbClr val="E8F0F0"/>
                </a:solidFill>
              </a:rPr>
            </a:br>
            <a:r>
              <a:rPr lang="en-US" dirty="0">
                <a:solidFill>
                  <a:srgbClr val="E8F0F0"/>
                </a:solidFill>
              </a:rPr>
              <a:t>(Desired End State)</a:t>
            </a:r>
          </a:p>
          <a:p>
            <a:pPr marL="685800" lvl="1"/>
            <a:r>
              <a:rPr lang="en-US" dirty="0">
                <a:solidFill>
                  <a:srgbClr val="E8F0F0"/>
                </a:solidFill>
              </a:rPr>
              <a:t>Pre/Post Deployment scripts,</a:t>
            </a:r>
            <a:br>
              <a:rPr lang="en-US" dirty="0">
                <a:solidFill>
                  <a:srgbClr val="E8F0F0"/>
                </a:solidFill>
              </a:rPr>
            </a:br>
            <a:r>
              <a:rPr lang="en-US" dirty="0">
                <a:solidFill>
                  <a:srgbClr val="E8F0F0"/>
                </a:solidFill>
              </a:rPr>
              <a:t>and the Refactor tool can</a:t>
            </a:r>
            <a:br>
              <a:rPr lang="en-US" dirty="0">
                <a:solidFill>
                  <a:srgbClr val="E8F0F0"/>
                </a:solidFill>
              </a:rPr>
            </a:br>
            <a:r>
              <a:rPr lang="en-US" dirty="0">
                <a:solidFill>
                  <a:srgbClr val="E8F0F0"/>
                </a:solidFill>
              </a:rPr>
              <a:t>be used to simulate</a:t>
            </a:r>
            <a:br>
              <a:rPr lang="en-US" dirty="0">
                <a:solidFill>
                  <a:srgbClr val="E8F0F0"/>
                </a:solidFill>
              </a:rPr>
            </a:br>
            <a:r>
              <a:rPr lang="en-US" dirty="0">
                <a:solidFill>
                  <a:srgbClr val="E8F0F0"/>
                </a:solidFill>
              </a:rPr>
              <a:t>semi-Migration-Based</a:t>
            </a:r>
            <a:br>
              <a:rPr lang="en-US" dirty="0">
                <a:solidFill>
                  <a:srgbClr val="E8F0F0"/>
                </a:solidFill>
              </a:rPr>
            </a:br>
            <a:r>
              <a:rPr lang="en-US" dirty="0">
                <a:solidFill>
                  <a:srgbClr val="E8F0F0"/>
                </a:solidFill>
              </a:rPr>
              <a:t>methodology</a:t>
            </a:r>
            <a:endParaRPr lang="LID4096" dirty="0">
              <a:solidFill>
                <a:srgbClr val="E8F0F0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8EACD27-9082-438A-837D-6107B4F1403B}"/>
              </a:ext>
            </a:extLst>
          </p:cNvPr>
          <p:cNvGrpSpPr/>
          <p:nvPr/>
        </p:nvGrpSpPr>
        <p:grpSpPr>
          <a:xfrm>
            <a:off x="182668" y="3787662"/>
            <a:ext cx="5056840" cy="1263018"/>
            <a:chOff x="-122844" y="3795768"/>
            <a:chExt cx="5056840" cy="1263018"/>
          </a:xfrm>
        </p:grpSpPr>
        <p:pic>
          <p:nvPicPr>
            <p:cNvPr id="16" name="Graphic 15" descr="Document">
              <a:extLst>
                <a:ext uri="{FF2B5EF4-FFF2-40B4-BE49-F238E27FC236}">
                  <a16:creationId xmlns:a16="http://schemas.microsoft.com/office/drawing/2014/main" id="{D6745ECB-F3C3-400A-A35C-8A0B4BC67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54117" y="3800516"/>
              <a:ext cx="648614" cy="648615"/>
            </a:xfrm>
            <a:prstGeom prst="rect">
              <a:avLst/>
            </a:prstGeom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</p:pic>
        <p:pic>
          <p:nvPicPr>
            <p:cNvPr id="17" name="Graphic 16" descr="Document">
              <a:extLst>
                <a:ext uri="{FF2B5EF4-FFF2-40B4-BE49-F238E27FC236}">
                  <a16:creationId xmlns:a16="http://schemas.microsoft.com/office/drawing/2014/main" id="{D91B51C6-ECFF-493D-9F3D-BCA95EA7B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21885" y="3800516"/>
              <a:ext cx="648614" cy="648615"/>
            </a:xfrm>
            <a:prstGeom prst="rect">
              <a:avLst/>
            </a:prstGeom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</p:pic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4E9E511E-C443-4C29-AC58-4DE77A8AB78A}"/>
                </a:ext>
              </a:extLst>
            </p:cNvPr>
            <p:cNvSpPr/>
            <p:nvPr/>
          </p:nvSpPr>
          <p:spPr>
            <a:xfrm>
              <a:off x="2102731" y="4049240"/>
              <a:ext cx="319153" cy="242500"/>
            </a:xfrm>
            <a:prstGeom prst="rightArrow">
              <a:avLst/>
            </a:prstGeom>
            <a:gradFill rotWithShape="0">
              <a:gsLst>
                <a:gs pos="0">
                  <a:srgbClr val="0084CC">
                    <a:tint val="60000"/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0084CC">
                    <a:tint val="60000"/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0084CC">
                    <a:tint val="60000"/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ot="0" spcFirstLastPara="0" vertOverflow="overflow" horzOverflow="overflow" vert="horz" wrap="square" lIns="0" tIns="0" rIns="0" bIns="0" numCol="1" spcCol="127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LID4096">
                <a:solidFill>
                  <a:schemeClr val="tx1"/>
                </a:solidFill>
              </a:endParaRPr>
            </a:p>
          </p:txBody>
        </p:sp>
        <p:pic>
          <p:nvPicPr>
            <p:cNvPr id="19" name="Graphic 18" descr="Document">
              <a:extLst>
                <a:ext uri="{FF2B5EF4-FFF2-40B4-BE49-F238E27FC236}">
                  <a16:creationId xmlns:a16="http://schemas.microsoft.com/office/drawing/2014/main" id="{C6525BB6-0B47-4EEA-A344-390E6F3F5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353633" y="3798142"/>
              <a:ext cx="648614" cy="648615"/>
            </a:xfrm>
            <a:prstGeom prst="rect">
              <a:avLst/>
            </a:prstGeom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</p:pic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F81E7B3B-71F2-475F-8674-3CE9BB9AE000}"/>
                </a:ext>
              </a:extLst>
            </p:cNvPr>
            <p:cNvSpPr/>
            <p:nvPr/>
          </p:nvSpPr>
          <p:spPr>
            <a:xfrm>
              <a:off x="3034480" y="4046866"/>
              <a:ext cx="319153" cy="242500"/>
            </a:xfrm>
            <a:prstGeom prst="rightArrow">
              <a:avLst/>
            </a:prstGeom>
            <a:gradFill rotWithShape="0">
              <a:gsLst>
                <a:gs pos="0">
                  <a:srgbClr val="0084CC">
                    <a:tint val="60000"/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0084CC">
                    <a:tint val="60000"/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0084CC">
                    <a:tint val="60000"/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ot="0" spcFirstLastPara="0" vertOverflow="overflow" horzOverflow="overflow" vert="horz" wrap="square" lIns="0" tIns="0" rIns="0" bIns="0" numCol="1" spcCol="127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LID4096">
                <a:solidFill>
                  <a:schemeClr val="tx1"/>
                </a:solidFill>
              </a:endParaRPr>
            </a:p>
          </p:txBody>
        </p:sp>
        <p:pic>
          <p:nvPicPr>
            <p:cNvPr id="21" name="Graphic 20" descr="Document">
              <a:extLst>
                <a:ext uri="{FF2B5EF4-FFF2-40B4-BE49-F238E27FC236}">
                  <a16:creationId xmlns:a16="http://schemas.microsoft.com/office/drawing/2014/main" id="{3446A1A2-73A5-4A95-B87F-65F680221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285382" y="3795768"/>
              <a:ext cx="648614" cy="648615"/>
            </a:xfrm>
            <a:prstGeom prst="rect">
              <a:avLst/>
            </a:prstGeom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</p:pic>
        <p:sp>
          <p:nvSpPr>
            <p:cNvPr id="22" name="Arrow: Right 21">
              <a:extLst>
                <a:ext uri="{FF2B5EF4-FFF2-40B4-BE49-F238E27FC236}">
                  <a16:creationId xmlns:a16="http://schemas.microsoft.com/office/drawing/2014/main" id="{7271621B-9066-4F64-880F-9399136C522A}"/>
                </a:ext>
              </a:extLst>
            </p:cNvPr>
            <p:cNvSpPr/>
            <p:nvPr/>
          </p:nvSpPr>
          <p:spPr>
            <a:xfrm>
              <a:off x="3966228" y="4044492"/>
              <a:ext cx="319153" cy="242500"/>
            </a:xfrm>
            <a:prstGeom prst="rightArrow">
              <a:avLst/>
            </a:prstGeom>
            <a:gradFill rotWithShape="0">
              <a:gsLst>
                <a:gs pos="0">
                  <a:srgbClr val="0084CC">
                    <a:tint val="60000"/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0084CC">
                    <a:tint val="60000"/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0084CC">
                    <a:tint val="60000"/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ot="0" spcFirstLastPara="0" vertOverflow="overflow" horzOverflow="overflow" vert="horz" wrap="square" lIns="0" tIns="0" rIns="0" bIns="0" numCol="1" spcCol="127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LID4096">
                <a:solidFill>
                  <a:schemeClr val="tx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4E96EFF-334E-4A6E-8E53-9B6EA2CB8C7A}"/>
                </a:ext>
              </a:extLst>
            </p:cNvPr>
            <p:cNvSpPr txBox="1"/>
            <p:nvPr/>
          </p:nvSpPr>
          <p:spPr>
            <a:xfrm>
              <a:off x="1577887" y="4481705"/>
              <a:ext cx="401072" cy="577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rgbClr val="DAF5FE"/>
                  </a:solidFill>
                </a:rPr>
                <a:t>Init</a:t>
              </a:r>
              <a:br>
                <a:rPr lang="en-US" sz="1050" dirty="0">
                  <a:solidFill>
                    <a:srgbClr val="DAF5FE"/>
                  </a:solidFill>
                </a:rPr>
              </a:br>
              <a:r>
                <a:rPr lang="en-US" sz="1050" dirty="0">
                  <a:solidFill>
                    <a:srgbClr val="DAF5FE"/>
                  </a:solidFill>
                </a:rPr>
                <a:t>.</a:t>
              </a:r>
              <a:r>
                <a:rPr lang="en-US" sz="1050" dirty="0" err="1">
                  <a:solidFill>
                    <a:srgbClr val="DAF5FE"/>
                  </a:solidFill>
                </a:rPr>
                <a:t>sql</a:t>
              </a:r>
              <a:br>
                <a:rPr lang="en-US" sz="1050" dirty="0">
                  <a:solidFill>
                    <a:srgbClr val="DAF5FE"/>
                  </a:solidFill>
                </a:rPr>
              </a:br>
              <a:r>
                <a:rPr lang="en-US" sz="1050" dirty="0">
                  <a:solidFill>
                    <a:srgbClr val="DAF5FE"/>
                  </a:solidFill>
                </a:rPr>
                <a:t>(v1)</a:t>
              </a:r>
              <a:endParaRPr lang="LID4096" sz="1050" dirty="0">
                <a:solidFill>
                  <a:srgbClr val="DAF5FE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960B40D-59E4-4ABF-9997-1C21BDCE6E05}"/>
                </a:ext>
              </a:extLst>
            </p:cNvPr>
            <p:cNvSpPr txBox="1"/>
            <p:nvPr/>
          </p:nvSpPr>
          <p:spPr>
            <a:xfrm>
              <a:off x="2545656" y="4481704"/>
              <a:ext cx="401072" cy="577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rgbClr val="DAF5FE"/>
                  </a:solidFill>
                </a:rPr>
                <a:t>Diff</a:t>
              </a:r>
              <a:br>
                <a:rPr lang="en-US" sz="1050" dirty="0">
                  <a:solidFill>
                    <a:srgbClr val="DAF5FE"/>
                  </a:solidFill>
                </a:rPr>
              </a:br>
              <a:r>
                <a:rPr lang="en-US" sz="1050" dirty="0">
                  <a:solidFill>
                    <a:srgbClr val="DAF5FE"/>
                  </a:solidFill>
                </a:rPr>
                <a:t>.</a:t>
              </a:r>
              <a:r>
                <a:rPr lang="en-US" sz="1050" dirty="0" err="1">
                  <a:solidFill>
                    <a:srgbClr val="DAF5FE"/>
                  </a:solidFill>
                </a:rPr>
                <a:t>sql</a:t>
              </a:r>
              <a:br>
                <a:rPr lang="en-US" sz="1050" dirty="0">
                  <a:solidFill>
                    <a:srgbClr val="DAF5FE"/>
                  </a:solidFill>
                </a:rPr>
              </a:br>
              <a:r>
                <a:rPr lang="en-US" sz="1050" dirty="0">
                  <a:solidFill>
                    <a:srgbClr val="DAF5FE"/>
                  </a:solidFill>
                </a:rPr>
                <a:t>(v2)</a:t>
              </a:r>
              <a:endParaRPr lang="LID4096" sz="1050" dirty="0">
                <a:solidFill>
                  <a:srgbClr val="DAF5FE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F4D6DED-6B76-4AFE-8386-DF3E20B10A78}"/>
                </a:ext>
              </a:extLst>
            </p:cNvPr>
            <p:cNvSpPr txBox="1"/>
            <p:nvPr/>
          </p:nvSpPr>
          <p:spPr>
            <a:xfrm>
              <a:off x="3463779" y="4481704"/>
              <a:ext cx="428323" cy="577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rgbClr val="DAF5FE"/>
                  </a:solidFill>
                </a:rPr>
                <a:t>Diff</a:t>
              </a:r>
              <a:br>
                <a:rPr lang="en-US" sz="1050" dirty="0">
                  <a:solidFill>
                    <a:srgbClr val="DAF5FE"/>
                  </a:solidFill>
                </a:rPr>
              </a:br>
              <a:r>
                <a:rPr lang="en-US" sz="1050" dirty="0">
                  <a:solidFill>
                    <a:srgbClr val="DAF5FE"/>
                  </a:solidFill>
                </a:rPr>
                <a:t>.</a:t>
              </a:r>
              <a:r>
                <a:rPr lang="en-US" sz="1050" dirty="0" err="1">
                  <a:solidFill>
                    <a:srgbClr val="DAF5FE"/>
                  </a:solidFill>
                </a:rPr>
                <a:t>sql</a:t>
              </a:r>
              <a:br>
                <a:rPr lang="en-US" sz="1050" dirty="0">
                  <a:solidFill>
                    <a:srgbClr val="DAF5FE"/>
                  </a:solidFill>
                </a:rPr>
              </a:br>
              <a:r>
                <a:rPr lang="en-US" sz="1050" dirty="0">
                  <a:solidFill>
                    <a:srgbClr val="DAF5FE"/>
                  </a:solidFill>
                </a:rPr>
                <a:t>(v…)</a:t>
              </a:r>
              <a:endParaRPr lang="LID4096" sz="1050" dirty="0">
                <a:solidFill>
                  <a:srgbClr val="DAF5FE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3B89D85-012E-4993-96E0-4ED575820271}"/>
                </a:ext>
              </a:extLst>
            </p:cNvPr>
            <p:cNvSpPr txBox="1"/>
            <p:nvPr/>
          </p:nvSpPr>
          <p:spPr>
            <a:xfrm>
              <a:off x="4317781" y="4481704"/>
              <a:ext cx="583814" cy="577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rgbClr val="DAF5FE"/>
                  </a:solidFill>
                </a:rPr>
                <a:t>Diff</a:t>
              </a:r>
              <a:br>
                <a:rPr lang="en-US" sz="1050" dirty="0">
                  <a:solidFill>
                    <a:srgbClr val="DAF5FE"/>
                  </a:solidFill>
                </a:rPr>
              </a:br>
              <a:r>
                <a:rPr lang="en-US" sz="1050" dirty="0">
                  <a:solidFill>
                    <a:srgbClr val="DAF5FE"/>
                  </a:solidFill>
                </a:rPr>
                <a:t>.</a:t>
              </a:r>
              <a:r>
                <a:rPr lang="en-US" sz="1050" dirty="0" err="1">
                  <a:solidFill>
                    <a:srgbClr val="DAF5FE"/>
                  </a:solidFill>
                </a:rPr>
                <a:t>sql</a:t>
              </a:r>
              <a:br>
                <a:rPr lang="en-US" sz="1050" dirty="0">
                  <a:solidFill>
                    <a:srgbClr val="DAF5FE"/>
                  </a:solidFill>
                </a:rPr>
              </a:br>
              <a:r>
                <a:rPr lang="en-US" sz="1050" dirty="0">
                  <a:solidFill>
                    <a:srgbClr val="DAF5FE"/>
                  </a:solidFill>
                </a:rPr>
                <a:t>(latest)</a:t>
              </a:r>
              <a:endParaRPr lang="LID4096" sz="1050" dirty="0">
                <a:solidFill>
                  <a:srgbClr val="DAF5FE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FE8ACED-D65E-45F6-8D4C-09E5C2DE17FE}"/>
                </a:ext>
              </a:extLst>
            </p:cNvPr>
            <p:cNvSpPr txBox="1"/>
            <p:nvPr/>
          </p:nvSpPr>
          <p:spPr>
            <a:xfrm>
              <a:off x="-122844" y="3815183"/>
              <a:ext cx="15770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u="sng" dirty="0">
                  <a:solidFill>
                    <a:srgbClr val="DAF5FE"/>
                  </a:solidFill>
                </a:rPr>
                <a:t>Migration based:</a:t>
              </a:r>
              <a:br>
                <a:rPr lang="en-US" sz="1400" u="sng" dirty="0">
                  <a:solidFill>
                    <a:srgbClr val="DAF5FE"/>
                  </a:solidFill>
                </a:rPr>
              </a:br>
              <a:r>
                <a:rPr lang="en-US" sz="1400" dirty="0">
                  <a:solidFill>
                    <a:srgbClr val="DAF5FE"/>
                  </a:solidFill>
                </a:rPr>
                <a:t>(NOT SSDT)</a:t>
              </a:r>
              <a:endParaRPr lang="LID4096" sz="1400" u="sng" dirty="0">
                <a:solidFill>
                  <a:srgbClr val="DAF5FE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17272A0-45B2-457C-BF33-6983355DBFD1}"/>
              </a:ext>
            </a:extLst>
          </p:cNvPr>
          <p:cNvGrpSpPr/>
          <p:nvPr/>
        </p:nvGrpSpPr>
        <p:grpSpPr>
          <a:xfrm>
            <a:off x="5203488" y="556031"/>
            <a:ext cx="3449743" cy="3917567"/>
            <a:chOff x="5075644" y="524532"/>
            <a:chExt cx="3449743" cy="391756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E022816-6D01-43F1-A7F8-1DACEE7C6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39508" y="1270660"/>
              <a:ext cx="561810" cy="725878"/>
            </a:xfrm>
            <a:prstGeom prst="rect">
              <a:avLst/>
            </a:prstGeom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</p:pic>
        <p:pic>
          <p:nvPicPr>
            <p:cNvPr id="7" name="Graphic 6" descr="Database">
              <a:extLst>
                <a:ext uri="{FF2B5EF4-FFF2-40B4-BE49-F238E27FC236}">
                  <a16:creationId xmlns:a16="http://schemas.microsoft.com/office/drawing/2014/main" id="{2020EBEF-33CA-489F-AC5A-D808ACE63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754586" y="1270658"/>
              <a:ext cx="725877" cy="725877"/>
            </a:xfrm>
            <a:prstGeom prst="rect">
              <a:avLst/>
            </a:prstGeom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</p:pic>
        <p:sp>
          <p:nvSpPr>
            <p:cNvPr id="4" name="Arrow: Left-Right-Up 3">
              <a:extLst>
                <a:ext uri="{FF2B5EF4-FFF2-40B4-BE49-F238E27FC236}">
                  <a16:creationId xmlns:a16="http://schemas.microsoft.com/office/drawing/2014/main" id="{76EA5906-DEE1-47FC-87AD-B2376E9C1B02}"/>
                </a:ext>
              </a:extLst>
            </p:cNvPr>
            <p:cNvSpPr/>
            <p:nvPr/>
          </p:nvSpPr>
          <p:spPr>
            <a:xfrm rot="10800000">
              <a:off x="5910939" y="1401287"/>
              <a:ext cx="1805271" cy="1294412"/>
            </a:xfrm>
            <a:prstGeom prst="leftRightUpArrow">
              <a:avLst>
                <a:gd name="adj1" fmla="val 14782"/>
                <a:gd name="adj2" fmla="val 16485"/>
                <a:gd name="adj3" fmla="val 18188"/>
              </a:avLst>
            </a:prstGeom>
            <a:gradFill rotWithShape="0">
              <a:gsLst>
                <a:gs pos="0">
                  <a:srgbClr val="0084CC">
                    <a:tint val="60000"/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0084CC">
                    <a:tint val="60000"/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0084CC">
                    <a:tint val="60000"/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endParaRPr lang="LID4096">
                <a:solidFill>
                  <a:schemeClr val="tx1"/>
                </a:solidFill>
              </a:endParaRPr>
            </a:p>
          </p:txBody>
        </p:sp>
        <p:pic>
          <p:nvPicPr>
            <p:cNvPr id="8" name="Graphic 7" descr="Document">
              <a:extLst>
                <a:ext uri="{FF2B5EF4-FFF2-40B4-BE49-F238E27FC236}">
                  <a16:creationId xmlns:a16="http://schemas.microsoft.com/office/drawing/2014/main" id="{10D06CF5-F3FF-4352-A23E-48EA96C15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356375" y="2806346"/>
              <a:ext cx="914400" cy="914400"/>
            </a:xfrm>
            <a:prstGeom prst="rect">
              <a:avLst/>
            </a:prstGeom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</p:pic>
        <p:sp>
          <p:nvSpPr>
            <p:cNvPr id="10" name="Arrow: Bent-Up 9">
              <a:extLst>
                <a:ext uri="{FF2B5EF4-FFF2-40B4-BE49-F238E27FC236}">
                  <a16:creationId xmlns:a16="http://schemas.microsoft.com/office/drawing/2014/main" id="{544060F8-4920-4AB1-B3E7-8E892BA7903C}"/>
                </a:ext>
              </a:extLst>
            </p:cNvPr>
            <p:cNvSpPr/>
            <p:nvPr/>
          </p:nvSpPr>
          <p:spPr>
            <a:xfrm>
              <a:off x="7430502" y="2271859"/>
              <a:ext cx="914400" cy="1177142"/>
            </a:xfrm>
            <a:prstGeom prst="bentUpArrow">
              <a:avLst>
                <a:gd name="adj1" fmla="val 23701"/>
                <a:gd name="adj2" fmla="val 25000"/>
                <a:gd name="adj3" fmla="val 25000"/>
              </a:avLst>
            </a:prstGeom>
            <a:gradFill rotWithShape="0">
              <a:gsLst>
                <a:gs pos="0">
                  <a:srgbClr val="0084CC">
                    <a:tint val="60000"/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0084CC">
                    <a:tint val="60000"/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0084CC">
                    <a:tint val="60000"/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endParaRPr lang="LID4096">
                <a:solidFill>
                  <a:schemeClr val="tx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CEA4B2D-CB40-4F81-BACF-52A4D8F69B30}"/>
                </a:ext>
              </a:extLst>
            </p:cNvPr>
            <p:cNvSpPr txBox="1"/>
            <p:nvPr/>
          </p:nvSpPr>
          <p:spPr>
            <a:xfrm>
              <a:off x="6093088" y="1237938"/>
              <a:ext cx="14409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DAF5FE"/>
                  </a:solidFill>
                </a:rPr>
                <a:t>Schema Compare</a:t>
              </a:r>
              <a:endParaRPr lang="LID4096" sz="1200" b="1" dirty="0">
                <a:solidFill>
                  <a:srgbClr val="DAF5FE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A7A5931-097F-4E43-900B-54016839E3B0}"/>
                </a:ext>
              </a:extLst>
            </p:cNvPr>
            <p:cNvSpPr txBox="1"/>
            <p:nvPr/>
          </p:nvSpPr>
          <p:spPr>
            <a:xfrm>
              <a:off x="6241944" y="3795768"/>
              <a:ext cx="11432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DAF5FE"/>
                  </a:solidFill>
                </a:rPr>
                <a:t>Diff / Publish</a:t>
              </a:r>
              <a:br>
                <a:rPr lang="en-US" sz="1200" b="1" dirty="0">
                  <a:solidFill>
                    <a:srgbClr val="DAF5FE"/>
                  </a:solidFill>
                </a:rPr>
              </a:br>
              <a:r>
                <a:rPr lang="en-US" sz="1200" b="1" dirty="0">
                  <a:solidFill>
                    <a:srgbClr val="DAF5FE"/>
                  </a:solidFill>
                </a:rPr>
                <a:t>Script</a:t>
              </a:r>
              <a:br>
                <a:rPr lang="en-US" sz="1200" b="1" dirty="0">
                  <a:solidFill>
                    <a:srgbClr val="DAF5FE"/>
                  </a:solidFill>
                </a:rPr>
              </a:br>
              <a:r>
                <a:rPr lang="en-US" sz="1200" b="1" dirty="0">
                  <a:solidFill>
                    <a:srgbClr val="DAF5FE"/>
                  </a:solidFill>
                </a:rPr>
                <a:t>.</a:t>
              </a:r>
              <a:r>
                <a:rPr lang="en-US" sz="1200" b="1" dirty="0" err="1">
                  <a:solidFill>
                    <a:srgbClr val="DAF5FE"/>
                  </a:solidFill>
                </a:rPr>
                <a:t>sql</a:t>
              </a:r>
              <a:endParaRPr lang="LID4096" sz="1200" b="1" dirty="0">
                <a:solidFill>
                  <a:srgbClr val="DAF5FE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C425A22-3F83-45DA-BFCA-F006A93A8434}"/>
                </a:ext>
              </a:extLst>
            </p:cNvPr>
            <p:cNvSpPr txBox="1"/>
            <p:nvPr/>
          </p:nvSpPr>
          <p:spPr>
            <a:xfrm>
              <a:off x="7343742" y="2980454"/>
              <a:ext cx="7409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 b="1" dirty="0">
                  <a:solidFill>
                    <a:srgbClr val="DAF5FE"/>
                  </a:solidFill>
                </a:rPr>
                <a:t>Execute</a:t>
              </a:r>
              <a:endParaRPr lang="LID4096" sz="1200" b="1" dirty="0">
                <a:solidFill>
                  <a:srgbClr val="DAF5FE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73610E4-4C4A-4658-95D0-E19701AAA892}"/>
                </a:ext>
              </a:extLst>
            </p:cNvPr>
            <p:cNvSpPr txBox="1"/>
            <p:nvPr/>
          </p:nvSpPr>
          <p:spPr>
            <a:xfrm>
              <a:off x="5571344" y="524532"/>
              <a:ext cx="248446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u="sng" dirty="0">
                  <a:solidFill>
                    <a:srgbClr val="DAF5FE"/>
                  </a:solidFill>
                </a:rPr>
                <a:t>State Based:</a:t>
              </a:r>
              <a:br>
                <a:rPr lang="en-US" u="sng" dirty="0">
                  <a:solidFill>
                    <a:srgbClr val="DAF5FE"/>
                  </a:solidFill>
                </a:rPr>
              </a:br>
              <a:r>
                <a:rPr lang="en-US" u="sng" dirty="0">
                  <a:solidFill>
                    <a:srgbClr val="DAF5FE"/>
                  </a:solidFill>
                </a:rPr>
                <a:t>(SSDT, SqlPackage.exe)</a:t>
              </a:r>
              <a:endParaRPr lang="LID4096" u="sng" dirty="0">
                <a:solidFill>
                  <a:srgbClr val="DAF5FE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B4EA2A3-3D33-49F6-BDC8-B53687921C85}"/>
                </a:ext>
              </a:extLst>
            </p:cNvPr>
            <p:cNvSpPr txBox="1"/>
            <p:nvPr/>
          </p:nvSpPr>
          <p:spPr>
            <a:xfrm>
              <a:off x="5075644" y="2048493"/>
              <a:ext cx="8895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DAF5FE"/>
                  </a:solidFill>
                </a:rPr>
                <a:t>DACPAC /</a:t>
              </a:r>
              <a:br>
                <a:rPr lang="en-US" sz="1200" dirty="0">
                  <a:solidFill>
                    <a:srgbClr val="DAF5FE"/>
                  </a:solidFill>
                </a:rPr>
              </a:br>
              <a:r>
                <a:rPr lang="en-US" sz="1200" dirty="0">
                  <a:solidFill>
                    <a:srgbClr val="DAF5FE"/>
                  </a:solidFill>
                </a:rPr>
                <a:t>DB Project</a:t>
              </a:r>
              <a:endParaRPr lang="LID4096" sz="1200" dirty="0">
                <a:solidFill>
                  <a:srgbClr val="DAF5FE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1FD1EBB-5B76-40AC-940E-4FDF42FC60AB}"/>
                </a:ext>
              </a:extLst>
            </p:cNvPr>
            <p:cNvSpPr txBox="1"/>
            <p:nvPr/>
          </p:nvSpPr>
          <p:spPr>
            <a:xfrm>
              <a:off x="7727219" y="2048492"/>
              <a:ext cx="7981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DAF5FE"/>
                  </a:solidFill>
                </a:rPr>
                <a:t>database</a:t>
              </a:r>
              <a:endParaRPr lang="LID4096" sz="1200" dirty="0">
                <a:solidFill>
                  <a:srgbClr val="DAF5FE"/>
                </a:solidFill>
              </a:endParaRPr>
            </a:p>
          </p:txBody>
        </p:sp>
      </p:grpSp>
      <p:pic>
        <p:nvPicPr>
          <p:cNvPr id="2054" name="Picture 6" descr="Image result for liquibase logo">
            <a:extLst>
              <a:ext uri="{FF2B5EF4-FFF2-40B4-BE49-F238E27FC236}">
                <a16:creationId xmlns:a16="http://schemas.microsoft.com/office/drawing/2014/main" id="{37762E71-4C8E-4C18-A48C-BCFD19816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4749" y="4829746"/>
            <a:ext cx="890878" cy="178175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flyway logo">
            <a:extLst>
              <a:ext uri="{FF2B5EF4-FFF2-40B4-BE49-F238E27FC236}">
                <a16:creationId xmlns:a16="http://schemas.microsoft.com/office/drawing/2014/main" id="{C15FAB19-DD0D-4640-A632-F7C40BFE11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54749" y="4111969"/>
            <a:ext cx="889539" cy="605804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red gate readyroll">
            <a:extLst>
              <a:ext uri="{FF2B5EF4-FFF2-40B4-BE49-F238E27FC236}">
                <a16:creationId xmlns:a16="http://schemas.microsoft.com/office/drawing/2014/main" id="{8A582553-2B68-46CA-8D03-6C5152D943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50192" y="3583666"/>
            <a:ext cx="914400" cy="407992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012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C783D0-A99A-4DF9-A83E-C29634B16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How? SSDT Methodology</a:t>
            </a:r>
            <a:endParaRPr lang="LID4096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986844B-6B06-4788-8D2B-E5C317ED6C7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7"/>
            </a:pPr>
            <a:r>
              <a:rPr lang="en-US" sz="2000" b="1" dirty="0"/>
              <a:t>Publish Script Format: </a:t>
            </a:r>
            <a:r>
              <a:rPr lang="en-US" sz="2000" b="1" u="sng" dirty="0"/>
              <a:t>SQLCMD</a:t>
            </a:r>
          </a:p>
          <a:p>
            <a:pPr marL="685800" lvl="1"/>
            <a:r>
              <a:rPr lang="en-US" dirty="0">
                <a:solidFill>
                  <a:srgbClr val="E8F0F0"/>
                </a:solidFill>
              </a:rPr>
              <a:t>Built-in SQLCMD Variables:</a:t>
            </a:r>
          </a:p>
          <a:p>
            <a:pPr marL="1265238" lvl="3"/>
            <a:r>
              <a:rPr lang="en-US" dirty="0">
                <a:solidFill>
                  <a:srgbClr val="E8F0F0"/>
                </a:solidFill>
              </a:rPr>
              <a:t>$(</a:t>
            </a:r>
            <a:r>
              <a:rPr lang="en-US" dirty="0" err="1">
                <a:solidFill>
                  <a:srgbClr val="E8F0F0"/>
                </a:solidFill>
              </a:rPr>
              <a:t>DatabaseName</a:t>
            </a:r>
            <a:r>
              <a:rPr lang="en-US" dirty="0">
                <a:solidFill>
                  <a:srgbClr val="E8F0F0"/>
                </a:solidFill>
              </a:rPr>
              <a:t>)</a:t>
            </a:r>
          </a:p>
          <a:p>
            <a:pPr marL="1265238" lvl="3"/>
            <a:r>
              <a:rPr lang="en-US" dirty="0">
                <a:solidFill>
                  <a:srgbClr val="E8F0F0"/>
                </a:solidFill>
              </a:rPr>
              <a:t>$(</a:t>
            </a:r>
            <a:r>
              <a:rPr lang="en-US" dirty="0" err="1">
                <a:solidFill>
                  <a:srgbClr val="E8F0F0"/>
                </a:solidFill>
              </a:rPr>
              <a:t>DefaultDataPath</a:t>
            </a:r>
            <a:r>
              <a:rPr lang="en-US" dirty="0">
                <a:solidFill>
                  <a:srgbClr val="E8F0F0"/>
                </a:solidFill>
              </a:rPr>
              <a:t>)</a:t>
            </a:r>
          </a:p>
          <a:p>
            <a:pPr marL="1265238" lvl="3"/>
            <a:r>
              <a:rPr lang="en-US" dirty="0">
                <a:solidFill>
                  <a:srgbClr val="E8F0F0"/>
                </a:solidFill>
              </a:rPr>
              <a:t>$(</a:t>
            </a:r>
            <a:r>
              <a:rPr lang="en-US" dirty="0" err="1">
                <a:solidFill>
                  <a:srgbClr val="E8F0F0"/>
                </a:solidFill>
              </a:rPr>
              <a:t>DefaultLogPath</a:t>
            </a:r>
            <a:r>
              <a:rPr lang="en-US" dirty="0">
                <a:solidFill>
                  <a:srgbClr val="E8F0F0"/>
                </a:solidFill>
              </a:rPr>
              <a:t>)</a:t>
            </a:r>
          </a:p>
          <a:p>
            <a:pPr marL="1265238" lvl="3"/>
            <a:r>
              <a:rPr lang="en-US" dirty="0">
                <a:solidFill>
                  <a:srgbClr val="E8F0F0"/>
                </a:solidFill>
              </a:rPr>
              <a:t>$(</a:t>
            </a:r>
            <a:r>
              <a:rPr lang="en-US" dirty="0" err="1">
                <a:solidFill>
                  <a:srgbClr val="E8F0F0"/>
                </a:solidFill>
              </a:rPr>
              <a:t>DefaultFilePrefix</a:t>
            </a:r>
            <a:r>
              <a:rPr lang="en-US" dirty="0">
                <a:solidFill>
                  <a:srgbClr val="E8F0F0"/>
                </a:solidFill>
              </a:rPr>
              <a:t>)</a:t>
            </a:r>
          </a:p>
          <a:p>
            <a:pPr marL="685800" lvl="1"/>
            <a:r>
              <a:rPr lang="en-US" dirty="0">
                <a:solidFill>
                  <a:srgbClr val="E8F0F0"/>
                </a:solidFill>
              </a:rPr>
              <a:t>You can add more SQLCMD Variables</a:t>
            </a:r>
          </a:p>
          <a:p>
            <a:pPr marL="685800" lvl="1"/>
            <a:r>
              <a:rPr lang="en-US" dirty="0">
                <a:solidFill>
                  <a:srgbClr val="E8F0F0"/>
                </a:solidFill>
              </a:rPr>
              <a:t>The SQLCMD Variables can be used</a:t>
            </a:r>
            <a:br>
              <a:rPr lang="en-US" dirty="0">
                <a:solidFill>
                  <a:srgbClr val="E8F0F0"/>
                </a:solidFill>
              </a:rPr>
            </a:br>
            <a:r>
              <a:rPr lang="en-US" b="1" u="sng" dirty="0">
                <a:solidFill>
                  <a:srgbClr val="E8F0F0"/>
                </a:solidFill>
              </a:rPr>
              <a:t>anywhere</a:t>
            </a:r>
            <a:r>
              <a:rPr lang="en-US" dirty="0">
                <a:solidFill>
                  <a:srgbClr val="E8F0F0"/>
                </a:solidFill>
              </a:rPr>
              <a:t> in your database project</a:t>
            </a:r>
          </a:p>
          <a:p>
            <a:pPr marL="685800" lvl="1"/>
            <a:r>
              <a:rPr lang="en-US" dirty="0"/>
              <a:t>Also used for cross-database references</a:t>
            </a:r>
            <a:endParaRPr lang="LID4096" dirty="0">
              <a:solidFill>
                <a:srgbClr val="E8F0F0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B27AA14-2BB4-4D88-BEE1-635DFEE847D5}"/>
              </a:ext>
            </a:extLst>
          </p:cNvPr>
          <p:cNvGrpSpPr/>
          <p:nvPr/>
        </p:nvGrpSpPr>
        <p:grpSpPr>
          <a:xfrm>
            <a:off x="6115941" y="1708392"/>
            <a:ext cx="2228019" cy="1726715"/>
            <a:chOff x="6301293" y="1859769"/>
            <a:chExt cx="2228019" cy="1726715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grpSp>
          <p:nvGrpSpPr>
            <p:cNvPr id="22" name="Graphic 20" descr="Document">
              <a:extLst>
                <a:ext uri="{FF2B5EF4-FFF2-40B4-BE49-F238E27FC236}">
                  <a16:creationId xmlns:a16="http://schemas.microsoft.com/office/drawing/2014/main" id="{D5C81480-85A3-4EC9-92CA-9C30002021E0}"/>
                </a:ext>
              </a:extLst>
            </p:cNvPr>
            <p:cNvGrpSpPr/>
            <p:nvPr/>
          </p:nvGrpSpPr>
          <p:grpSpPr>
            <a:xfrm>
              <a:off x="6638306" y="2374378"/>
              <a:ext cx="1565397" cy="936296"/>
              <a:chOff x="5276854" y="1389156"/>
              <a:chExt cx="674632" cy="639125"/>
            </a:xfrm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2F93EDCE-F66C-478C-B494-5444529F142C}"/>
                  </a:ext>
                </a:extLst>
              </p:cNvPr>
              <p:cNvSpPr/>
              <p:nvPr/>
            </p:nvSpPr>
            <p:spPr>
              <a:xfrm>
                <a:off x="5276854" y="1531184"/>
                <a:ext cx="674632" cy="71014"/>
              </a:xfrm>
              <a:custGeom>
                <a:avLst/>
                <a:gdLst>
                  <a:gd name="connsiteX0" fmla="*/ 0 w 674631"/>
                  <a:gd name="connsiteY0" fmla="*/ 0 h 71013"/>
                  <a:gd name="connsiteX1" fmla="*/ 674632 w 674631"/>
                  <a:gd name="connsiteY1" fmla="*/ 0 h 71013"/>
                  <a:gd name="connsiteX2" fmla="*/ 674632 w 674631"/>
                  <a:gd name="connsiteY2" fmla="*/ 71014 h 71013"/>
                  <a:gd name="connsiteX3" fmla="*/ 0 w 674631"/>
                  <a:gd name="connsiteY3" fmla="*/ 71014 h 71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4631" h="71013">
                    <a:moveTo>
                      <a:pt x="0" y="0"/>
                    </a:moveTo>
                    <a:lnTo>
                      <a:pt x="674632" y="0"/>
                    </a:lnTo>
                    <a:lnTo>
                      <a:pt x="674632" y="71014"/>
                    </a:lnTo>
                    <a:lnTo>
                      <a:pt x="0" y="71014"/>
                    </a:lnTo>
                    <a:close/>
                  </a:path>
                </a:pathLst>
              </a:custGeom>
              <a:solidFill>
                <a:srgbClr val="000000"/>
              </a:solidFill>
              <a:ln w="176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BA47B9B-6180-4DD0-B9CA-80055BD743A9}"/>
                  </a:ext>
                </a:extLst>
              </p:cNvPr>
              <p:cNvSpPr/>
              <p:nvPr/>
            </p:nvSpPr>
            <p:spPr>
              <a:xfrm>
                <a:off x="5276854" y="1389156"/>
                <a:ext cx="230795" cy="71014"/>
              </a:xfrm>
              <a:custGeom>
                <a:avLst/>
                <a:gdLst>
                  <a:gd name="connsiteX0" fmla="*/ 0 w 230795"/>
                  <a:gd name="connsiteY0" fmla="*/ 0 h 71013"/>
                  <a:gd name="connsiteX1" fmla="*/ 230795 w 230795"/>
                  <a:gd name="connsiteY1" fmla="*/ 0 h 71013"/>
                  <a:gd name="connsiteX2" fmla="*/ 230795 w 230795"/>
                  <a:gd name="connsiteY2" fmla="*/ 71014 h 71013"/>
                  <a:gd name="connsiteX3" fmla="*/ 0 w 230795"/>
                  <a:gd name="connsiteY3" fmla="*/ 71014 h 71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0795" h="71013">
                    <a:moveTo>
                      <a:pt x="0" y="0"/>
                    </a:moveTo>
                    <a:lnTo>
                      <a:pt x="230795" y="0"/>
                    </a:lnTo>
                    <a:lnTo>
                      <a:pt x="230795" y="71014"/>
                    </a:lnTo>
                    <a:lnTo>
                      <a:pt x="0" y="71014"/>
                    </a:lnTo>
                    <a:close/>
                  </a:path>
                </a:pathLst>
              </a:custGeom>
              <a:solidFill>
                <a:srgbClr val="000000"/>
              </a:solidFill>
              <a:ln w="176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B0FEFBAE-89F9-4837-9F29-90D90C9258F7}"/>
                  </a:ext>
                </a:extLst>
              </p:cNvPr>
              <p:cNvSpPr/>
              <p:nvPr/>
            </p:nvSpPr>
            <p:spPr>
              <a:xfrm>
                <a:off x="5276854" y="1673212"/>
                <a:ext cx="674632" cy="71014"/>
              </a:xfrm>
              <a:custGeom>
                <a:avLst/>
                <a:gdLst>
                  <a:gd name="connsiteX0" fmla="*/ 0 w 674631"/>
                  <a:gd name="connsiteY0" fmla="*/ 0 h 71013"/>
                  <a:gd name="connsiteX1" fmla="*/ 674632 w 674631"/>
                  <a:gd name="connsiteY1" fmla="*/ 0 h 71013"/>
                  <a:gd name="connsiteX2" fmla="*/ 674632 w 674631"/>
                  <a:gd name="connsiteY2" fmla="*/ 71014 h 71013"/>
                  <a:gd name="connsiteX3" fmla="*/ 0 w 674631"/>
                  <a:gd name="connsiteY3" fmla="*/ 71014 h 71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4631" h="71013">
                    <a:moveTo>
                      <a:pt x="0" y="0"/>
                    </a:moveTo>
                    <a:lnTo>
                      <a:pt x="674632" y="0"/>
                    </a:lnTo>
                    <a:lnTo>
                      <a:pt x="674632" y="71014"/>
                    </a:lnTo>
                    <a:lnTo>
                      <a:pt x="0" y="71014"/>
                    </a:lnTo>
                    <a:close/>
                  </a:path>
                </a:pathLst>
              </a:custGeom>
              <a:solidFill>
                <a:srgbClr val="000000"/>
              </a:solidFill>
              <a:ln w="176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094F14F1-1D6F-4D7E-B924-384190C20D8F}"/>
                  </a:ext>
                </a:extLst>
              </p:cNvPr>
              <p:cNvSpPr/>
              <p:nvPr/>
            </p:nvSpPr>
            <p:spPr>
              <a:xfrm>
                <a:off x="5276854" y="1815240"/>
                <a:ext cx="674632" cy="71014"/>
              </a:xfrm>
              <a:custGeom>
                <a:avLst/>
                <a:gdLst>
                  <a:gd name="connsiteX0" fmla="*/ 0 w 674631"/>
                  <a:gd name="connsiteY0" fmla="*/ 0 h 71013"/>
                  <a:gd name="connsiteX1" fmla="*/ 674632 w 674631"/>
                  <a:gd name="connsiteY1" fmla="*/ 0 h 71013"/>
                  <a:gd name="connsiteX2" fmla="*/ 674632 w 674631"/>
                  <a:gd name="connsiteY2" fmla="*/ 71014 h 71013"/>
                  <a:gd name="connsiteX3" fmla="*/ 0 w 674631"/>
                  <a:gd name="connsiteY3" fmla="*/ 71014 h 71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4631" h="71013">
                    <a:moveTo>
                      <a:pt x="0" y="0"/>
                    </a:moveTo>
                    <a:lnTo>
                      <a:pt x="674632" y="0"/>
                    </a:lnTo>
                    <a:lnTo>
                      <a:pt x="674632" y="71014"/>
                    </a:lnTo>
                    <a:lnTo>
                      <a:pt x="0" y="71014"/>
                    </a:lnTo>
                    <a:close/>
                  </a:path>
                </a:pathLst>
              </a:custGeom>
              <a:solidFill>
                <a:srgbClr val="000000"/>
              </a:solidFill>
              <a:ln w="176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00212E6E-A416-4488-BB96-4F32533EA69F}"/>
                  </a:ext>
                </a:extLst>
              </p:cNvPr>
              <p:cNvSpPr/>
              <p:nvPr/>
            </p:nvSpPr>
            <p:spPr>
              <a:xfrm>
                <a:off x="5276854" y="1957267"/>
                <a:ext cx="674632" cy="71014"/>
              </a:xfrm>
              <a:custGeom>
                <a:avLst/>
                <a:gdLst>
                  <a:gd name="connsiteX0" fmla="*/ 0 w 674631"/>
                  <a:gd name="connsiteY0" fmla="*/ 0 h 71013"/>
                  <a:gd name="connsiteX1" fmla="*/ 674632 w 674631"/>
                  <a:gd name="connsiteY1" fmla="*/ 0 h 71013"/>
                  <a:gd name="connsiteX2" fmla="*/ 674632 w 674631"/>
                  <a:gd name="connsiteY2" fmla="*/ 71014 h 71013"/>
                  <a:gd name="connsiteX3" fmla="*/ 0 w 674631"/>
                  <a:gd name="connsiteY3" fmla="*/ 71014 h 71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4631" h="71013">
                    <a:moveTo>
                      <a:pt x="0" y="0"/>
                    </a:moveTo>
                    <a:lnTo>
                      <a:pt x="674632" y="0"/>
                    </a:lnTo>
                    <a:lnTo>
                      <a:pt x="674632" y="71014"/>
                    </a:lnTo>
                    <a:lnTo>
                      <a:pt x="0" y="71014"/>
                    </a:lnTo>
                    <a:close/>
                  </a:path>
                </a:pathLst>
              </a:custGeom>
              <a:solidFill>
                <a:srgbClr val="000000"/>
              </a:solidFill>
              <a:ln w="176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F16F733-7583-4374-8A58-E011617A0638}"/>
                </a:ext>
              </a:extLst>
            </p:cNvPr>
            <p:cNvSpPr/>
            <p:nvPr/>
          </p:nvSpPr>
          <p:spPr>
            <a:xfrm>
              <a:off x="6301293" y="1859769"/>
              <a:ext cx="2228019" cy="1726715"/>
            </a:xfrm>
            <a:custGeom>
              <a:avLst/>
              <a:gdLst>
                <a:gd name="connsiteX0" fmla="*/ 0 w 2228019"/>
                <a:gd name="connsiteY0" fmla="*/ 0 h 1726714"/>
                <a:gd name="connsiteX1" fmla="*/ 0 w 2228019"/>
                <a:gd name="connsiteY1" fmla="*/ 1726715 h 1726714"/>
                <a:gd name="connsiteX2" fmla="*/ 2228019 w 2228019"/>
                <a:gd name="connsiteY2" fmla="*/ 1726715 h 1726714"/>
                <a:gd name="connsiteX3" fmla="*/ 2228019 w 2228019"/>
                <a:gd name="connsiteY3" fmla="*/ 0 h 1726714"/>
                <a:gd name="connsiteX4" fmla="*/ 1921667 w 2228019"/>
                <a:gd name="connsiteY4" fmla="*/ 167101 h 1726714"/>
                <a:gd name="connsiteX5" fmla="*/ 1977367 w 2228019"/>
                <a:gd name="connsiteY5" fmla="*/ 222802 h 1726714"/>
                <a:gd name="connsiteX6" fmla="*/ 1921667 w 2228019"/>
                <a:gd name="connsiteY6" fmla="*/ 278502 h 1726714"/>
                <a:gd name="connsiteX7" fmla="*/ 1865966 w 2228019"/>
                <a:gd name="connsiteY7" fmla="*/ 222802 h 1726714"/>
                <a:gd name="connsiteX8" fmla="*/ 1921667 w 2228019"/>
                <a:gd name="connsiteY8" fmla="*/ 167101 h 1726714"/>
                <a:gd name="connsiteX9" fmla="*/ 1726715 w 2228019"/>
                <a:gd name="connsiteY9" fmla="*/ 167101 h 1726714"/>
                <a:gd name="connsiteX10" fmla="*/ 1782415 w 2228019"/>
                <a:gd name="connsiteY10" fmla="*/ 222802 h 1726714"/>
                <a:gd name="connsiteX11" fmla="*/ 1726715 w 2228019"/>
                <a:gd name="connsiteY11" fmla="*/ 278502 h 1726714"/>
                <a:gd name="connsiteX12" fmla="*/ 1671014 w 2228019"/>
                <a:gd name="connsiteY12" fmla="*/ 222802 h 1726714"/>
                <a:gd name="connsiteX13" fmla="*/ 1726715 w 2228019"/>
                <a:gd name="connsiteY13" fmla="*/ 167101 h 1726714"/>
                <a:gd name="connsiteX14" fmla="*/ 1531763 w 2228019"/>
                <a:gd name="connsiteY14" fmla="*/ 167101 h 1726714"/>
                <a:gd name="connsiteX15" fmla="*/ 1587464 w 2228019"/>
                <a:gd name="connsiteY15" fmla="*/ 222802 h 1726714"/>
                <a:gd name="connsiteX16" fmla="*/ 1531763 w 2228019"/>
                <a:gd name="connsiteY16" fmla="*/ 278502 h 1726714"/>
                <a:gd name="connsiteX17" fmla="*/ 1476063 w 2228019"/>
                <a:gd name="connsiteY17" fmla="*/ 222802 h 1726714"/>
                <a:gd name="connsiteX18" fmla="*/ 1531763 w 2228019"/>
                <a:gd name="connsiteY18" fmla="*/ 167101 h 1726714"/>
                <a:gd name="connsiteX19" fmla="*/ 2060918 w 2228019"/>
                <a:gd name="connsiteY19" fmla="*/ 1559613 h 1726714"/>
                <a:gd name="connsiteX20" fmla="*/ 167101 w 2228019"/>
                <a:gd name="connsiteY20" fmla="*/ 1559613 h 1726714"/>
                <a:gd name="connsiteX21" fmla="*/ 167101 w 2228019"/>
                <a:gd name="connsiteY21" fmla="*/ 445604 h 1726714"/>
                <a:gd name="connsiteX22" fmla="*/ 2060918 w 2228019"/>
                <a:gd name="connsiteY22" fmla="*/ 445604 h 1726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28019" h="1726714">
                  <a:moveTo>
                    <a:pt x="0" y="0"/>
                  </a:moveTo>
                  <a:lnTo>
                    <a:pt x="0" y="1726715"/>
                  </a:lnTo>
                  <a:lnTo>
                    <a:pt x="2228019" y="1726715"/>
                  </a:lnTo>
                  <a:lnTo>
                    <a:pt x="2228019" y="0"/>
                  </a:lnTo>
                  <a:close/>
                  <a:moveTo>
                    <a:pt x="1921667" y="167101"/>
                  </a:moveTo>
                  <a:cubicBezTo>
                    <a:pt x="1952430" y="167101"/>
                    <a:pt x="1977367" y="192039"/>
                    <a:pt x="1977367" y="222802"/>
                  </a:cubicBezTo>
                  <a:cubicBezTo>
                    <a:pt x="1977367" y="253565"/>
                    <a:pt x="1952430" y="278502"/>
                    <a:pt x="1921667" y="278502"/>
                  </a:cubicBezTo>
                  <a:cubicBezTo>
                    <a:pt x="1890903" y="278502"/>
                    <a:pt x="1865966" y="253565"/>
                    <a:pt x="1865966" y="222802"/>
                  </a:cubicBezTo>
                  <a:cubicBezTo>
                    <a:pt x="1865966" y="192039"/>
                    <a:pt x="1890903" y="167101"/>
                    <a:pt x="1921667" y="167101"/>
                  </a:cubicBezTo>
                  <a:close/>
                  <a:moveTo>
                    <a:pt x="1726715" y="167101"/>
                  </a:moveTo>
                  <a:cubicBezTo>
                    <a:pt x="1757478" y="167101"/>
                    <a:pt x="1782415" y="192039"/>
                    <a:pt x="1782415" y="222802"/>
                  </a:cubicBezTo>
                  <a:cubicBezTo>
                    <a:pt x="1782415" y="253565"/>
                    <a:pt x="1757478" y="278502"/>
                    <a:pt x="1726715" y="278502"/>
                  </a:cubicBezTo>
                  <a:cubicBezTo>
                    <a:pt x="1695952" y="278502"/>
                    <a:pt x="1671014" y="253565"/>
                    <a:pt x="1671014" y="222802"/>
                  </a:cubicBezTo>
                  <a:cubicBezTo>
                    <a:pt x="1671014" y="192039"/>
                    <a:pt x="1695952" y="167101"/>
                    <a:pt x="1726715" y="167101"/>
                  </a:cubicBezTo>
                  <a:close/>
                  <a:moveTo>
                    <a:pt x="1531763" y="167101"/>
                  </a:moveTo>
                  <a:cubicBezTo>
                    <a:pt x="1562527" y="167101"/>
                    <a:pt x="1587464" y="192039"/>
                    <a:pt x="1587464" y="222802"/>
                  </a:cubicBezTo>
                  <a:cubicBezTo>
                    <a:pt x="1587464" y="253565"/>
                    <a:pt x="1562527" y="278502"/>
                    <a:pt x="1531763" y="278502"/>
                  </a:cubicBezTo>
                  <a:cubicBezTo>
                    <a:pt x="1501000" y="278502"/>
                    <a:pt x="1476063" y="253565"/>
                    <a:pt x="1476063" y="222802"/>
                  </a:cubicBezTo>
                  <a:cubicBezTo>
                    <a:pt x="1476063" y="192039"/>
                    <a:pt x="1501000" y="167101"/>
                    <a:pt x="1531763" y="167101"/>
                  </a:cubicBezTo>
                  <a:close/>
                  <a:moveTo>
                    <a:pt x="2060918" y="1559613"/>
                  </a:moveTo>
                  <a:lnTo>
                    <a:pt x="167101" y="1559613"/>
                  </a:lnTo>
                  <a:lnTo>
                    <a:pt x="167101" y="445604"/>
                  </a:lnTo>
                  <a:lnTo>
                    <a:pt x="2060918" y="445604"/>
                  </a:lnTo>
                  <a:close/>
                </a:path>
              </a:pathLst>
            </a:custGeom>
            <a:solidFill>
              <a:srgbClr val="000000"/>
            </a:solidFill>
            <a:ln w="277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0F32999-BCE8-48A3-89CC-D0A667F2E916}"/>
                </a:ext>
              </a:extLst>
            </p:cNvPr>
            <p:cNvGrpSpPr/>
            <p:nvPr/>
          </p:nvGrpSpPr>
          <p:grpSpPr>
            <a:xfrm>
              <a:off x="7415302" y="2561056"/>
              <a:ext cx="1015410" cy="988315"/>
              <a:chOff x="6277924" y="373309"/>
              <a:chExt cx="1403104" cy="1365663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35E7508B-B8A5-4A25-94EA-4F2C6BE8F0C5}"/>
                  </a:ext>
                </a:extLst>
              </p:cNvPr>
              <p:cNvSpPr/>
              <p:nvPr/>
            </p:nvSpPr>
            <p:spPr>
              <a:xfrm>
                <a:off x="6277924" y="373309"/>
                <a:ext cx="1365663" cy="1365663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pic>
            <p:nvPicPr>
              <p:cNvPr id="7" name="Graphic 6" descr="Play">
                <a:extLst>
                  <a:ext uri="{FF2B5EF4-FFF2-40B4-BE49-F238E27FC236}">
                    <a16:creationId xmlns:a16="http://schemas.microsoft.com/office/drawing/2014/main" id="{CF58E228-B9E9-4258-B2D4-5869EBDA7A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480710" y="559960"/>
                <a:ext cx="1200318" cy="992360"/>
              </a:xfrm>
              <a:prstGeom prst="rect">
                <a:avLst/>
              </a:prstGeom>
            </p:spPr>
          </p:pic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FBB2655-6F82-4F31-BC57-5ACCCAE8C984}"/>
              </a:ext>
            </a:extLst>
          </p:cNvPr>
          <p:cNvSpPr/>
          <p:nvPr/>
        </p:nvSpPr>
        <p:spPr>
          <a:xfrm>
            <a:off x="5115763" y="3635075"/>
            <a:ext cx="42283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E8F0F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https://docs.microsoft.com/sql/tools/sqlcmd-utility</a:t>
            </a:r>
            <a:endParaRPr lang="en-US" sz="1200" dirty="0">
              <a:solidFill>
                <a:srgbClr val="E8F0F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341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C783D0-A99A-4DF9-A83E-C29634B16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How? SSDT Methodology</a:t>
            </a:r>
            <a:endParaRPr lang="LID4096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986844B-6B06-4788-8D2B-E5C317ED6C7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800" y="726065"/>
            <a:ext cx="8261350" cy="3922135"/>
          </a:xfrm>
        </p:spPr>
        <p:txBody>
          <a:bodyPr/>
          <a:lstStyle/>
          <a:p>
            <a:pPr marL="457200" indent="-457200">
              <a:buFont typeface="+mj-lt"/>
              <a:buAutoNum type="arabicPeriod" startAt="8"/>
            </a:pPr>
            <a:r>
              <a:rPr lang="en-US" sz="2000" b="1" u="sng" dirty="0"/>
              <a:t>Preferable</a:t>
            </a:r>
            <a:r>
              <a:rPr lang="en-US" sz="2000" b="1" dirty="0"/>
              <a:t> Decoupled / Isolated Development</a:t>
            </a:r>
            <a:endParaRPr lang="en-US" sz="2000" b="1" u="sng" dirty="0"/>
          </a:p>
          <a:p>
            <a:pPr marL="685800" lvl="1"/>
            <a:r>
              <a:rPr lang="en-US" dirty="0">
                <a:solidFill>
                  <a:srgbClr val="E8F0F0"/>
                </a:solidFill>
              </a:rPr>
              <a:t>DB development should mainly be done within Visual Studio</a:t>
            </a:r>
          </a:p>
          <a:p>
            <a:pPr marL="685800" lvl="1"/>
            <a:r>
              <a:rPr lang="en-US" dirty="0">
                <a:solidFill>
                  <a:srgbClr val="E8F0F0"/>
                </a:solidFill>
              </a:rPr>
              <a:t>Each developer works against their own </a:t>
            </a:r>
            <a:r>
              <a:rPr lang="en-US" b="1" u="sng" dirty="0">
                <a:solidFill>
                  <a:srgbClr val="E8F0F0"/>
                </a:solidFill>
              </a:rPr>
              <a:t>local</a:t>
            </a:r>
            <a:r>
              <a:rPr lang="en-US" dirty="0">
                <a:solidFill>
                  <a:srgbClr val="E8F0F0"/>
                </a:solidFill>
              </a:rPr>
              <a:t> database</a:t>
            </a:r>
          </a:p>
          <a:p>
            <a:pPr marL="1265238" lvl="3"/>
            <a:r>
              <a:rPr lang="en-US" dirty="0"/>
              <a:t>No “shared development” database server</a:t>
            </a:r>
          </a:p>
          <a:p>
            <a:pPr marL="1265238" lvl="3"/>
            <a:r>
              <a:rPr lang="en-US" b="1" u="sng" dirty="0"/>
              <a:t>Never</a:t>
            </a:r>
            <a:r>
              <a:rPr lang="en-US" dirty="0"/>
              <a:t> develop directly on a production server</a:t>
            </a:r>
            <a:endParaRPr lang="en-US" dirty="0">
              <a:solidFill>
                <a:srgbClr val="E8F0F0"/>
              </a:solidFill>
            </a:endParaRPr>
          </a:p>
          <a:p>
            <a:pPr marL="685800" lvl="1"/>
            <a:r>
              <a:rPr lang="en-US" dirty="0">
                <a:solidFill>
                  <a:srgbClr val="E8F0F0"/>
                </a:solidFill>
              </a:rPr>
              <a:t>Integration / Build tests should be continuous</a:t>
            </a:r>
            <a:endParaRPr lang="en-US" dirty="0"/>
          </a:p>
          <a:p>
            <a:pPr marL="1265238" lvl="3"/>
            <a:r>
              <a:rPr lang="en-US" dirty="0">
                <a:solidFill>
                  <a:srgbClr val="E8F0F0"/>
                </a:solidFill>
              </a:rPr>
              <a:t>Based on source-control commits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320E9FB-55C5-4EED-8C3D-B51B3C3DF3F2}"/>
              </a:ext>
            </a:extLst>
          </p:cNvPr>
          <p:cNvGrpSpPr/>
          <p:nvPr/>
        </p:nvGrpSpPr>
        <p:grpSpPr>
          <a:xfrm>
            <a:off x="2824785" y="2852125"/>
            <a:ext cx="2463908" cy="2463908"/>
            <a:chOff x="3443758" y="2936804"/>
            <a:chExt cx="2463908" cy="2463908"/>
          </a:xfrm>
        </p:grpSpPr>
        <p:pic>
          <p:nvPicPr>
            <p:cNvPr id="34" name="Graphic 33" descr="Arrow circle">
              <a:extLst>
                <a:ext uri="{FF2B5EF4-FFF2-40B4-BE49-F238E27FC236}">
                  <a16:creationId xmlns:a16="http://schemas.microsoft.com/office/drawing/2014/main" id="{836FED0A-2728-4A30-BFF7-FE719F3D2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443758" y="2936804"/>
              <a:ext cx="2463908" cy="2463908"/>
            </a:xfrm>
            <a:prstGeom prst="rect">
              <a:avLst/>
            </a:prstGeom>
          </p:spPr>
        </p:pic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B94BB4B7-76CF-4927-841F-04E88B5D19BA}"/>
                </a:ext>
              </a:extLst>
            </p:cNvPr>
            <p:cNvGrpSpPr/>
            <p:nvPr/>
          </p:nvGrpSpPr>
          <p:grpSpPr>
            <a:xfrm>
              <a:off x="3692326" y="3476579"/>
              <a:ext cx="2015488" cy="1765944"/>
              <a:chOff x="3692326" y="3476579"/>
              <a:chExt cx="2015488" cy="1765944"/>
            </a:xfrm>
          </p:grpSpPr>
          <p:pic>
            <p:nvPicPr>
              <p:cNvPr id="35" name="Graphic 34" descr="Server">
                <a:extLst>
                  <a:ext uri="{FF2B5EF4-FFF2-40B4-BE49-F238E27FC236}">
                    <a16:creationId xmlns:a16="http://schemas.microsoft.com/office/drawing/2014/main" id="{383B61BD-9F15-4B92-B967-41382C7367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330649" y="3763125"/>
                <a:ext cx="738843" cy="738843"/>
              </a:xfrm>
              <a:prstGeom prst="rect">
                <a:avLst/>
              </a:prstGeom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p:spPr>
          </p:pic>
          <p:pic>
            <p:nvPicPr>
              <p:cNvPr id="12" name="Graphic 11" descr="Gears">
                <a:extLst>
                  <a:ext uri="{FF2B5EF4-FFF2-40B4-BE49-F238E27FC236}">
                    <a16:creationId xmlns:a16="http://schemas.microsoft.com/office/drawing/2014/main" id="{C5EDCADB-0BD6-4D67-A502-428E149130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049369" y="3476579"/>
                <a:ext cx="621785" cy="621785"/>
              </a:xfrm>
              <a:prstGeom prst="rect">
                <a:avLst/>
              </a:prstGeom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p:spPr>
          </p:pic>
          <p:pic>
            <p:nvPicPr>
              <p:cNvPr id="37" name="Graphic 36" descr="Flask">
                <a:extLst>
                  <a:ext uri="{FF2B5EF4-FFF2-40B4-BE49-F238E27FC236}">
                    <a16:creationId xmlns:a16="http://schemas.microsoft.com/office/drawing/2014/main" id="{12E55CE3-619C-4BFD-933D-B13AC1D7E2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4786068" y="3966204"/>
                <a:ext cx="647138" cy="647138"/>
              </a:xfrm>
              <a:prstGeom prst="rect">
                <a:avLst/>
              </a:prstGeom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A6EBC1B-4741-47DC-9561-D701997661D8}"/>
                  </a:ext>
                </a:extLst>
              </p:cNvPr>
              <p:cNvSpPr txBox="1"/>
              <p:nvPr/>
            </p:nvSpPr>
            <p:spPr>
              <a:xfrm>
                <a:off x="3692326" y="4934746"/>
                <a:ext cx="201548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E8F0F0"/>
                    </a:solidFill>
                  </a:rPr>
                  <a:t>Continuous Integration</a:t>
                </a:r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00E393A-EFFE-4665-8551-AB3B68F74DCE}"/>
              </a:ext>
            </a:extLst>
          </p:cNvPr>
          <p:cNvGrpSpPr/>
          <p:nvPr/>
        </p:nvGrpSpPr>
        <p:grpSpPr>
          <a:xfrm>
            <a:off x="7708726" y="2177851"/>
            <a:ext cx="1153932" cy="2578425"/>
            <a:chOff x="7909529" y="2205521"/>
            <a:chExt cx="1153932" cy="257842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E7A2B93-2C7F-482B-820F-66D31C3D8942}"/>
                </a:ext>
              </a:extLst>
            </p:cNvPr>
            <p:cNvGrpSpPr/>
            <p:nvPr/>
          </p:nvGrpSpPr>
          <p:grpSpPr>
            <a:xfrm>
              <a:off x="7974203" y="2205521"/>
              <a:ext cx="1089258" cy="934982"/>
              <a:chOff x="7974203" y="2205521"/>
              <a:chExt cx="1089258" cy="934982"/>
            </a:xfrm>
          </p:grpSpPr>
          <p:pic>
            <p:nvPicPr>
              <p:cNvPr id="4" name="Graphic 3" descr="Programmer">
                <a:extLst>
                  <a:ext uri="{FF2B5EF4-FFF2-40B4-BE49-F238E27FC236}">
                    <a16:creationId xmlns:a16="http://schemas.microsoft.com/office/drawing/2014/main" id="{C6FDBE18-676D-42DE-B1C8-74E28FFEB8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7974203" y="2341267"/>
                <a:ext cx="799236" cy="799236"/>
              </a:xfrm>
              <a:prstGeom prst="rect">
                <a:avLst/>
              </a:prstGeom>
            </p:spPr>
          </p:pic>
          <p:pic>
            <p:nvPicPr>
              <p:cNvPr id="10" name="Graphic 9" descr="Database">
                <a:extLst>
                  <a:ext uri="{FF2B5EF4-FFF2-40B4-BE49-F238E27FC236}">
                    <a16:creationId xmlns:a16="http://schemas.microsoft.com/office/drawing/2014/main" id="{7ED3AD26-88F2-4C72-9EB2-D8222D90A2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8447593" y="2205521"/>
                <a:ext cx="615868" cy="615868"/>
              </a:xfrm>
              <a:prstGeom prst="rect">
                <a:avLst/>
              </a:prstGeom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AE5C040-1754-40A5-861A-21748B81D1D1}"/>
                </a:ext>
              </a:extLst>
            </p:cNvPr>
            <p:cNvGrpSpPr/>
            <p:nvPr/>
          </p:nvGrpSpPr>
          <p:grpSpPr>
            <a:xfrm>
              <a:off x="7974203" y="3383810"/>
              <a:ext cx="1089258" cy="934982"/>
              <a:chOff x="7974203" y="2205521"/>
              <a:chExt cx="1089258" cy="934982"/>
            </a:xfrm>
          </p:grpSpPr>
          <p:pic>
            <p:nvPicPr>
              <p:cNvPr id="31" name="Graphic 30" descr="Programmer">
                <a:extLst>
                  <a:ext uri="{FF2B5EF4-FFF2-40B4-BE49-F238E27FC236}">
                    <a16:creationId xmlns:a16="http://schemas.microsoft.com/office/drawing/2014/main" id="{563C2458-A32C-4E00-81E6-B3C3D3445F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7974203" y="2341267"/>
                <a:ext cx="799236" cy="799236"/>
              </a:xfrm>
              <a:prstGeom prst="rect">
                <a:avLst/>
              </a:prstGeom>
            </p:spPr>
          </p:pic>
          <p:pic>
            <p:nvPicPr>
              <p:cNvPr id="32" name="Graphic 31" descr="Database">
                <a:extLst>
                  <a:ext uri="{FF2B5EF4-FFF2-40B4-BE49-F238E27FC236}">
                    <a16:creationId xmlns:a16="http://schemas.microsoft.com/office/drawing/2014/main" id="{73090E26-6769-4146-97BF-3CA0A868C6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8447593" y="2205521"/>
                <a:ext cx="615868" cy="615868"/>
              </a:xfrm>
              <a:prstGeom prst="rect">
                <a:avLst/>
              </a:prstGeom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p:spPr>
          </p:pic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D1E5EF2-C8FD-4671-8594-47D78E30C36D}"/>
                </a:ext>
              </a:extLst>
            </p:cNvPr>
            <p:cNvSpPr txBox="1"/>
            <p:nvPr/>
          </p:nvSpPr>
          <p:spPr>
            <a:xfrm>
              <a:off x="7909529" y="4476169"/>
              <a:ext cx="10761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E8F0F0"/>
                  </a:solidFill>
                </a:rPr>
                <a:t>Developers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78020A3-7A79-4C67-982B-F352B79584B7}"/>
              </a:ext>
            </a:extLst>
          </p:cNvPr>
          <p:cNvGrpSpPr/>
          <p:nvPr/>
        </p:nvGrpSpPr>
        <p:grpSpPr>
          <a:xfrm>
            <a:off x="5493415" y="3406185"/>
            <a:ext cx="1362937" cy="1436493"/>
            <a:chOff x="5981497" y="3385236"/>
            <a:chExt cx="1362937" cy="1436493"/>
          </a:xfrm>
        </p:grpSpPr>
        <p:pic>
          <p:nvPicPr>
            <p:cNvPr id="6" name="Graphic 5" descr="Server">
              <a:extLst>
                <a:ext uri="{FF2B5EF4-FFF2-40B4-BE49-F238E27FC236}">
                  <a16:creationId xmlns:a16="http://schemas.microsoft.com/office/drawing/2014/main" id="{59BA7F60-8406-4544-BEC9-B8C24B7EA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205762" y="3385236"/>
              <a:ext cx="914400" cy="91440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0A43C2E-8BCB-4B2B-81FB-FD718B766F06}"/>
                </a:ext>
              </a:extLst>
            </p:cNvPr>
            <p:cNvSpPr txBox="1"/>
            <p:nvPr/>
          </p:nvSpPr>
          <p:spPr>
            <a:xfrm>
              <a:off x="5981497" y="4298509"/>
              <a:ext cx="13629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E8F0F0"/>
                  </a:solidFill>
                </a:rPr>
                <a:t>Shared</a:t>
              </a:r>
              <a:br>
                <a:rPr lang="en-US" sz="1400" dirty="0">
                  <a:solidFill>
                    <a:srgbClr val="E8F0F0"/>
                  </a:solidFill>
                </a:rPr>
              </a:br>
              <a:r>
                <a:rPr lang="en-US" sz="1400" dirty="0">
                  <a:solidFill>
                    <a:srgbClr val="E8F0F0"/>
                  </a:solidFill>
                </a:rPr>
                <a:t>Source Control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B804BF1-279C-4B49-8583-D6B0350243DC}"/>
              </a:ext>
            </a:extLst>
          </p:cNvPr>
          <p:cNvGrpSpPr/>
          <p:nvPr/>
        </p:nvGrpSpPr>
        <p:grpSpPr>
          <a:xfrm>
            <a:off x="987987" y="3613778"/>
            <a:ext cx="1052725" cy="1088460"/>
            <a:chOff x="1606154" y="3646504"/>
            <a:chExt cx="1052725" cy="1088460"/>
          </a:xfrm>
        </p:grpSpPr>
        <p:pic>
          <p:nvPicPr>
            <p:cNvPr id="39" name="Graphic 38" descr="Internet">
              <a:extLst>
                <a:ext uri="{FF2B5EF4-FFF2-40B4-BE49-F238E27FC236}">
                  <a16:creationId xmlns:a16="http://schemas.microsoft.com/office/drawing/2014/main" id="{E6F88689-B558-4D78-ADFD-A532307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675317" y="3646504"/>
              <a:ext cx="914400" cy="914400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793FB32-838B-4290-B09E-0404C6CF9C47}"/>
                </a:ext>
              </a:extLst>
            </p:cNvPr>
            <p:cNvSpPr txBox="1"/>
            <p:nvPr/>
          </p:nvSpPr>
          <p:spPr>
            <a:xfrm>
              <a:off x="1606154" y="4427187"/>
              <a:ext cx="10527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E8F0F0"/>
                  </a:solidFill>
                </a:rPr>
                <a:t>Production</a:t>
              </a:r>
            </a:p>
          </p:txBody>
        </p:sp>
      </p:grp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FF2DF6B-3671-4526-A93A-57DA4C0BD1A9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6602419" y="2713215"/>
            <a:ext cx="1170981" cy="7476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0D09F4F5-8A86-49EF-8AC0-50E32173D961}"/>
              </a:ext>
            </a:extLst>
          </p:cNvPr>
          <p:cNvCxnSpPr>
            <a:stCxn id="31" idx="1"/>
            <a:endCxn id="6" idx="3"/>
          </p:cNvCxnSpPr>
          <p:nvPr/>
        </p:nvCxnSpPr>
        <p:spPr>
          <a:xfrm flipH="1" flipV="1">
            <a:off x="6632080" y="3863385"/>
            <a:ext cx="1141320" cy="281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4F84BB3-3E2E-47F3-A29C-A6553D3114F4}"/>
              </a:ext>
            </a:extLst>
          </p:cNvPr>
          <p:cNvCxnSpPr>
            <a:stCxn id="6" idx="1"/>
          </p:cNvCxnSpPr>
          <p:nvPr/>
        </p:nvCxnSpPr>
        <p:spPr>
          <a:xfrm flipH="1">
            <a:off x="5069570" y="3863385"/>
            <a:ext cx="648110" cy="1237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9500714A-BB0C-41C9-87BA-93EE492A82C4}"/>
              </a:ext>
            </a:extLst>
          </p:cNvPr>
          <p:cNvCxnSpPr>
            <a:endCxn id="39" idx="3"/>
          </p:cNvCxnSpPr>
          <p:nvPr/>
        </p:nvCxnSpPr>
        <p:spPr>
          <a:xfrm flipH="1">
            <a:off x="1971550" y="4065638"/>
            <a:ext cx="1102609" cy="53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0" name="Graphic 59" descr="Box">
            <a:extLst>
              <a:ext uri="{FF2B5EF4-FFF2-40B4-BE49-F238E27FC236}">
                <a16:creationId xmlns:a16="http://schemas.microsoft.com/office/drawing/2014/main" id="{7B5D81D6-8C9B-4964-B041-C16C829C14E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087602" y="3801868"/>
            <a:ext cx="615567" cy="615567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cxnSp>
        <p:nvCxnSpPr>
          <p:cNvPr id="62" name="Connector: Elbow 61">
            <a:extLst>
              <a:ext uri="{FF2B5EF4-FFF2-40B4-BE49-F238E27FC236}">
                <a16:creationId xmlns:a16="http://schemas.microsoft.com/office/drawing/2014/main" id="{9F438D6C-ABA6-4147-A7E6-94D9C5AC9367}"/>
              </a:ext>
            </a:extLst>
          </p:cNvPr>
          <p:cNvCxnSpPr>
            <a:stCxn id="31" idx="2"/>
            <a:endCxn id="32" idx="2"/>
          </p:cNvCxnSpPr>
          <p:nvPr/>
        </p:nvCxnSpPr>
        <p:spPr>
          <a:xfrm rot="5400000" flipH="1" flipV="1">
            <a:off x="8204314" y="3940712"/>
            <a:ext cx="319114" cy="381706"/>
          </a:xfrm>
          <a:prstGeom prst="bentConnector3">
            <a:avLst>
              <a:gd name="adj1" fmla="val -34423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onnector: Elbow 64">
            <a:extLst>
              <a:ext uri="{FF2B5EF4-FFF2-40B4-BE49-F238E27FC236}">
                <a16:creationId xmlns:a16="http://schemas.microsoft.com/office/drawing/2014/main" id="{F5F1CA0D-C83E-4239-84F9-B44EC12D4302}"/>
              </a:ext>
            </a:extLst>
          </p:cNvPr>
          <p:cNvCxnSpPr>
            <a:stCxn id="4" idx="2"/>
            <a:endCxn id="10" idx="2"/>
          </p:cNvCxnSpPr>
          <p:nvPr/>
        </p:nvCxnSpPr>
        <p:spPr>
          <a:xfrm rot="5400000" flipH="1" flipV="1">
            <a:off x="8204314" y="2762423"/>
            <a:ext cx="319114" cy="381706"/>
          </a:xfrm>
          <a:prstGeom prst="bentConnector3">
            <a:avLst>
              <a:gd name="adj1" fmla="val -49308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776A4FC8-BBAD-4266-94A9-1BB065C2A192}"/>
              </a:ext>
            </a:extLst>
          </p:cNvPr>
          <p:cNvSpPr txBox="1"/>
          <p:nvPr/>
        </p:nvSpPr>
        <p:spPr>
          <a:xfrm>
            <a:off x="2667960" y="4145864"/>
            <a:ext cx="7889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E8F0F0"/>
                </a:solidFill>
              </a:rPr>
              <a:t>Build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E8F0F0"/>
                </a:solidFill>
              </a:rPr>
              <a:t>Test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E8F0F0"/>
                </a:solidFill>
              </a:rPr>
              <a:t>QA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E8F0F0"/>
                </a:solidFill>
              </a:rPr>
              <a:t>Staging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199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4D3B53-C3A2-4221-A2D5-DDFE8349FF6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2438" y="843865"/>
            <a:ext cx="8242300" cy="377431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Project = Database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Object = SQL Script File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Schema Only, No Data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Design-Time Compiler Service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Deployment Artifact: DACPAC File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State-Based Deployment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Publish Script Format: SQLCMD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Preferable Decoupled / Isolated Development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67B9D8-9D1A-4BCB-A60E-5BF17DD39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SSDT Methodology: Summary</a:t>
            </a:r>
            <a:endParaRPr lang="LID4096" dirty="0"/>
          </a:p>
        </p:txBody>
      </p:sp>
      <p:pic>
        <p:nvPicPr>
          <p:cNvPr id="5" name="Picture 4" descr="select AS, IS, RS">
            <a:extLst>
              <a:ext uri="{FF2B5EF4-FFF2-40B4-BE49-F238E27FC236}">
                <a16:creationId xmlns:a16="http://schemas.microsoft.com/office/drawing/2014/main" id="{873DE6C8-295C-4747-8714-60387EA8E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22670" y="1733871"/>
            <a:ext cx="2030681" cy="1994305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92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E6D5F-AD7E-416E-945B-E7A98B71FD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/>
              <a:t>Let’s see it in action</a:t>
            </a:r>
          </a:p>
        </p:txBody>
      </p:sp>
    </p:spTree>
    <p:extLst>
      <p:ext uri="{BB962C8B-B14F-4D97-AF65-F5344CB8AC3E}">
        <p14:creationId xmlns:p14="http://schemas.microsoft.com/office/powerpoint/2010/main" val="363376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09082D-765F-409F-B1C8-E407178A0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 Database Project</a:t>
            </a:r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15C67F-562D-4508-843D-31487249A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9950" y="748047"/>
            <a:ext cx="5276850" cy="21717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D92E17D-2DBE-4031-84EF-A9C5C3FC9A39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4"/>
          <a:stretch>
            <a:fillRect/>
          </a:stretch>
        </p:blipFill>
        <p:spPr>
          <a:xfrm>
            <a:off x="1366692" y="1487120"/>
            <a:ext cx="4610802" cy="365638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8818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1BF30A-421B-46F5-B1DD-99E7AE06B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03158" y="0"/>
            <a:ext cx="11550316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31057" y="1304780"/>
            <a:ext cx="6858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15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rPr>
              <a:t>Copyright © 2019 Madeira Ltd</a:t>
            </a:r>
          </a:p>
          <a:p>
            <a:pPr algn="ctr" rtl="0"/>
            <a:r>
              <a:rPr lang="en-US" sz="15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rPr>
              <a:t>All Rights Reserved</a:t>
            </a:r>
          </a:p>
          <a:p>
            <a:pPr algn="ctr" rtl="0"/>
            <a:r>
              <a:rPr lang="en-US" sz="15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rPr>
              <a:t>Full rights, including copyrights, belong exclusively to Madeira Ltd</a:t>
            </a:r>
          </a:p>
          <a:p>
            <a:pPr algn="ctr" rtl="0"/>
            <a:r>
              <a:rPr lang="en-US" sz="15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rPr>
              <a:t>No use of the materials, in any form, is allowed,</a:t>
            </a:r>
          </a:p>
          <a:p>
            <a:pPr algn="ctr" rtl="0"/>
            <a:r>
              <a:rPr lang="en-US" sz="15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rPr>
              <a:t>unless receiving a prior written permission from Madeira Ltd</a:t>
            </a:r>
          </a:p>
        </p:txBody>
      </p:sp>
      <p:pic>
        <p:nvPicPr>
          <p:cNvPr id="4" name="Picture 3"/>
          <p:cNvPicPr/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580667" y="3034934"/>
            <a:ext cx="1958779" cy="108372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2340A4-9236-4AF6-ADC5-5CFFE2CE8B94}"/>
              </a:ext>
            </a:extLst>
          </p:cNvPr>
          <p:cNvSpPr txBox="1"/>
          <p:nvPr/>
        </p:nvSpPr>
        <p:spPr>
          <a:xfrm>
            <a:off x="7337094" y="4904823"/>
            <a:ext cx="18517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linkClick r:id="rId4"/>
              </a:rPr>
              <a:t>Image</a:t>
            </a:r>
            <a:r>
              <a:rPr lang="en-US" sz="9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by Dirk </a:t>
            </a:r>
            <a:r>
              <a:rPr lang="en-US" sz="9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Wouters</a:t>
            </a:r>
            <a:r>
              <a:rPr lang="en-US" sz="9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/ Pixabay</a:t>
            </a:r>
            <a:endParaRPr lang="LID4096" sz="9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301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2D6D59-6624-46A0-B4C4-16324F84A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Database Reference</a:t>
            </a:r>
            <a:endParaRPr lang="LID4096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FD7E09-306E-4EEA-B238-98B795C57207}"/>
              </a:ext>
            </a:extLst>
          </p:cNvPr>
          <p:cNvSpPr txBox="1"/>
          <p:nvPr/>
        </p:nvSpPr>
        <p:spPr>
          <a:xfrm>
            <a:off x="7196448" y="966588"/>
            <a:ext cx="1828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8F0F0"/>
                </a:solidFill>
              </a:rPr>
              <a:t>DB Sources:</a:t>
            </a:r>
            <a:br>
              <a:rPr lang="en-US" dirty="0">
                <a:solidFill>
                  <a:srgbClr val="E8F0F0"/>
                </a:solidFill>
              </a:rPr>
            </a:br>
            <a:r>
              <a:rPr lang="en-US" dirty="0" err="1">
                <a:solidFill>
                  <a:srgbClr val="E8F0F0"/>
                </a:solidFill>
              </a:rPr>
              <a:t>sqlproj</a:t>
            </a:r>
            <a:r>
              <a:rPr lang="en-US" dirty="0">
                <a:solidFill>
                  <a:srgbClr val="E8F0F0"/>
                </a:solidFill>
              </a:rPr>
              <a:t>, master/</a:t>
            </a:r>
            <a:r>
              <a:rPr lang="en-US" dirty="0" err="1">
                <a:solidFill>
                  <a:srgbClr val="E8F0F0"/>
                </a:solidFill>
              </a:rPr>
              <a:t>msdb,dacpac</a:t>
            </a:r>
            <a:endParaRPr lang="en-US" dirty="0">
              <a:solidFill>
                <a:srgbClr val="E8F0F0"/>
              </a:solidFill>
            </a:endParaRP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8F0F0"/>
                </a:solidFill>
              </a:rPr>
              <a:t>DB Locations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8F0F0"/>
                </a:solidFill>
              </a:rPr>
              <a:t>SQLCMD Variables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8F0F0"/>
                </a:solidFill>
              </a:rPr>
              <a:t>Error Suppression</a:t>
            </a:r>
            <a:endParaRPr lang="LID4096" dirty="0">
              <a:solidFill>
                <a:srgbClr val="E8F0F0"/>
              </a:solidFill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008C2F4-843E-481F-AD1F-CAFC9CA6B9C0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1246909" y="754137"/>
            <a:ext cx="5848691" cy="403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5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2D6D59-6624-46A0-B4C4-16324F84A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CLR Development &amp; Reference</a:t>
            </a:r>
            <a:endParaRPr lang="LID4096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FD7E09-306E-4EEA-B238-98B795C57207}"/>
              </a:ext>
            </a:extLst>
          </p:cNvPr>
          <p:cNvSpPr txBox="1"/>
          <p:nvPr/>
        </p:nvSpPr>
        <p:spPr>
          <a:xfrm>
            <a:off x="7196448" y="966588"/>
            <a:ext cx="18288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8F0F0"/>
                </a:solidFill>
              </a:rPr>
              <a:t>Aggregates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8F0F0"/>
                </a:solidFill>
              </a:rPr>
              <a:t>Procedures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8F0F0"/>
                </a:solidFill>
              </a:rPr>
              <a:t>Triggers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8F0F0"/>
                </a:solidFill>
              </a:rPr>
              <a:t>Functions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8F0F0"/>
                </a:solidFill>
              </a:rPr>
              <a:t>Types</a:t>
            </a:r>
            <a:endParaRPr lang="LID4096" dirty="0">
              <a:solidFill>
                <a:srgbClr val="E8F0F0"/>
              </a:solidFill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008C2F4-843E-481F-AD1F-CAFC9CA6B9C0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38" y="843864"/>
            <a:ext cx="6836729" cy="361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2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510D24-3827-4AFC-9F15-33563625269E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75" y="843864"/>
            <a:ext cx="5605432" cy="3864743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500E0AF-2025-49C3-A239-3B4811E20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SQL Server Query Editor</a:t>
            </a:r>
            <a:endParaRPr lang="LID4096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781BD7-E4D5-430D-9BC0-B5A4A0FF903C}"/>
              </a:ext>
            </a:extLst>
          </p:cNvPr>
          <p:cNvSpPr txBox="1"/>
          <p:nvPr/>
        </p:nvSpPr>
        <p:spPr>
          <a:xfrm>
            <a:off x="6135628" y="996482"/>
            <a:ext cx="2900987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E8F0F0"/>
                </a:solidFill>
              </a:rPr>
              <a:t>Connects to</a:t>
            </a:r>
            <a:br>
              <a:rPr lang="en-US" sz="2800" dirty="0">
                <a:solidFill>
                  <a:srgbClr val="E8F0F0"/>
                </a:solidFill>
              </a:rPr>
            </a:br>
            <a:r>
              <a:rPr lang="en-US" sz="2800" dirty="0">
                <a:solidFill>
                  <a:srgbClr val="E8F0F0"/>
                </a:solidFill>
              </a:rPr>
              <a:t>live databases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E8F0F0"/>
                </a:solidFill>
              </a:rPr>
              <a:t>SSMS-Like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E8F0F0"/>
                </a:solidFill>
              </a:rPr>
              <a:t>Keyboard </a:t>
            </a:r>
            <a:br>
              <a:rPr lang="en-US" sz="2800" dirty="0">
                <a:solidFill>
                  <a:srgbClr val="E8F0F0"/>
                </a:solidFill>
              </a:rPr>
            </a:br>
            <a:r>
              <a:rPr lang="en-US" sz="2800" dirty="0">
                <a:solidFill>
                  <a:srgbClr val="E8F0F0"/>
                </a:solidFill>
              </a:rPr>
              <a:t>shortcuts are a </a:t>
            </a:r>
            <a:br>
              <a:rPr lang="en-US" sz="2800" dirty="0">
                <a:solidFill>
                  <a:srgbClr val="E8F0F0"/>
                </a:solidFill>
              </a:rPr>
            </a:br>
            <a:r>
              <a:rPr lang="en-US" sz="2800" dirty="0">
                <a:solidFill>
                  <a:srgbClr val="E8F0F0"/>
                </a:solidFill>
              </a:rPr>
              <a:t>bit different</a:t>
            </a:r>
            <a:endParaRPr lang="LID4096" sz="2800" dirty="0">
              <a:solidFill>
                <a:srgbClr val="E8F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2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510D24-3827-4AFC-9F15-33563625269E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1225550" y="830230"/>
            <a:ext cx="4753306" cy="4147018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500E0AF-2025-49C3-A239-3B4811E20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SQL Server Object Explorer</a:t>
            </a:r>
            <a:endParaRPr lang="LID4096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781BD7-E4D5-430D-9BC0-B5A4A0FF903C}"/>
              </a:ext>
            </a:extLst>
          </p:cNvPr>
          <p:cNvSpPr txBox="1"/>
          <p:nvPr/>
        </p:nvSpPr>
        <p:spPr>
          <a:xfrm>
            <a:off x="6135628" y="996482"/>
            <a:ext cx="2534540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E8F0F0"/>
                </a:solidFill>
              </a:rPr>
              <a:t>SSMS-Like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E8F0F0"/>
                </a:solidFill>
              </a:rPr>
              <a:t>Unit Tests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E8F0F0"/>
                </a:solidFill>
              </a:rPr>
              <a:t>Refactor Tool</a:t>
            </a:r>
            <a:endParaRPr lang="LID4096" sz="2800" dirty="0">
              <a:solidFill>
                <a:srgbClr val="E8F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48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292E211-B161-45F2-94A9-5FBAD0C79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Refactor Tool</a:t>
            </a:r>
            <a:endParaRPr lang="LID4096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28106F8-A195-44BD-AD3B-41AE2A69555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1045028" y="843864"/>
            <a:ext cx="5275820" cy="4172862"/>
          </a:xfrm>
          <a:prstGeom prst="rect">
            <a:avLst/>
          </a:prstGeom>
          <a:ln>
            <a:solidFill>
              <a:schemeClr val="accent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74DE82-B0AD-4DD8-89A1-3704D02A5D7E}"/>
              </a:ext>
            </a:extLst>
          </p:cNvPr>
          <p:cNvSpPr txBox="1"/>
          <p:nvPr/>
        </p:nvSpPr>
        <p:spPr>
          <a:xfrm>
            <a:off x="6320848" y="737402"/>
            <a:ext cx="2805192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E8F0F0"/>
                </a:solidFill>
              </a:rPr>
              <a:t>Rename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E8F0F0"/>
                </a:solidFill>
              </a:rPr>
              <a:t>Move to Schema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E8F0F0"/>
                </a:solidFill>
              </a:rPr>
              <a:t>Fully-Qualify Names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E8F0F0"/>
                </a:solidFill>
              </a:rPr>
              <a:t>Expand Wildcards (*)</a:t>
            </a:r>
            <a:endParaRPr lang="LID4096" sz="2000" dirty="0">
              <a:solidFill>
                <a:srgbClr val="E8F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16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091E15E-C2C8-40BF-987B-272662162552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4"/>
          <a:stretch>
            <a:fillRect/>
          </a:stretch>
        </p:blipFill>
        <p:spPr>
          <a:xfrm>
            <a:off x="1278289" y="843864"/>
            <a:ext cx="6212725" cy="4068728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5CC6327-04FC-40FD-8F83-A0DB8DB8B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Database Unit Testing</a:t>
            </a:r>
            <a:endParaRPr lang="LID4096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CFEF56-59FF-4960-9DF1-21E09AB03BAD}"/>
              </a:ext>
            </a:extLst>
          </p:cNvPr>
          <p:cNvSpPr txBox="1"/>
          <p:nvPr/>
        </p:nvSpPr>
        <p:spPr>
          <a:xfrm>
            <a:off x="6663586" y="3336966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default</a:t>
            </a:r>
            <a:endParaRPr lang="LID4096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051E022-2CC2-4E7B-BA40-2C3EA2EBCAF2}"/>
              </a:ext>
            </a:extLst>
          </p:cNvPr>
          <p:cNvCxnSpPr>
            <a:stCxn id="2" idx="1"/>
          </p:cNvCxnSpPr>
          <p:nvPr/>
        </p:nvCxnSpPr>
        <p:spPr>
          <a:xfrm flipH="1" flipV="1">
            <a:off x="6305797" y="3515095"/>
            <a:ext cx="357789" cy="65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3669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4745FBC-C2DB-4850-B82F-F43BD6B74471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3"/>
          <a:srcRect l="2174" t="11706" r="26562" b="11642"/>
          <a:stretch/>
        </p:blipFill>
        <p:spPr>
          <a:xfrm>
            <a:off x="1163780" y="843864"/>
            <a:ext cx="7032451" cy="4075624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4A2E640-CEC4-438B-A947-AC36D63B0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Schema Compare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67173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2E95CC-C4C2-4228-97E2-A19DD69BA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Compare</a:t>
            </a:r>
            <a:endParaRPr lang="LID4096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F36F780-62B6-4B47-B1B2-379A7F9A0A62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427128" y="973777"/>
            <a:ext cx="8259672" cy="3489882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12280ED-48C7-41D9-BBE5-BA6E5EF2E924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4"/>
          <a:stretch>
            <a:fillRect/>
          </a:stretch>
        </p:blipFill>
        <p:spPr>
          <a:xfrm>
            <a:off x="1061386" y="950026"/>
            <a:ext cx="7309412" cy="3723864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6214B05-FB34-4481-B28B-010B285B4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Publish Database</a:t>
            </a:r>
            <a:endParaRPr lang="LID4096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615B8F-C9EA-40B8-A5BD-9426BB8956F1}"/>
              </a:ext>
            </a:extLst>
          </p:cNvPr>
          <p:cNvSpPr/>
          <p:nvPr/>
        </p:nvSpPr>
        <p:spPr>
          <a:xfrm>
            <a:off x="5058885" y="4049485"/>
            <a:ext cx="2196937" cy="534389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F6E516-8BBF-4A7D-9095-8DFFEA279D8D}"/>
              </a:ext>
            </a:extLst>
          </p:cNvPr>
          <p:cNvSpPr/>
          <p:nvPr/>
        </p:nvSpPr>
        <p:spPr>
          <a:xfrm>
            <a:off x="7089569" y="3287485"/>
            <a:ext cx="1090549" cy="534389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657141-3F66-4C5A-A240-97BCCE81A624}"/>
              </a:ext>
            </a:extLst>
          </p:cNvPr>
          <p:cNvSpPr/>
          <p:nvPr/>
        </p:nvSpPr>
        <p:spPr>
          <a:xfrm>
            <a:off x="1211286" y="3782290"/>
            <a:ext cx="2398813" cy="801584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42551B-9000-4811-B0ED-150D1472BDDF}"/>
              </a:ext>
            </a:extLst>
          </p:cNvPr>
          <p:cNvSpPr/>
          <p:nvPr/>
        </p:nvSpPr>
        <p:spPr>
          <a:xfrm>
            <a:off x="1361186" y="3153887"/>
            <a:ext cx="4149928" cy="522241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37FF29-2A1F-42B9-98FF-6BDF80BA460E}"/>
              </a:ext>
            </a:extLst>
          </p:cNvPr>
          <p:cNvSpPr/>
          <p:nvPr/>
        </p:nvSpPr>
        <p:spPr>
          <a:xfrm>
            <a:off x="1361186" y="1717963"/>
            <a:ext cx="5884735" cy="534389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775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4D3B53-C3A2-4221-A2D5-DDFE8349FF6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2438" y="843865"/>
            <a:ext cx="8242300" cy="377431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1800" dirty="0"/>
              <a:t>Creating Database Project using Import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Database Reference (user / system DB)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SQL CLR Development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SQL Server Object Explorer, SQL Query Editor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Refactor Tool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sz="1600" dirty="0"/>
              <a:t>Rename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sz="1600" dirty="0"/>
              <a:t>Move to Schema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sz="1600" dirty="0"/>
              <a:t>Fully-Qualify Names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sz="1600" dirty="0"/>
              <a:t>Expand Wildcards (*)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Unit Tests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Schema and Data Compare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Publish Profiles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67B9D8-9D1A-4BCB-A60E-5BF17DD39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SSDT Features: Summary</a:t>
            </a:r>
            <a:endParaRPr lang="LID4096" dirty="0"/>
          </a:p>
        </p:txBody>
      </p:sp>
      <p:pic>
        <p:nvPicPr>
          <p:cNvPr id="6" name="Picture 4" descr="select AS, IS, RS">
            <a:extLst>
              <a:ext uri="{FF2B5EF4-FFF2-40B4-BE49-F238E27FC236}">
                <a16:creationId xmlns:a16="http://schemas.microsoft.com/office/drawing/2014/main" id="{83D4516E-8FDB-4C27-8137-E8F8DC990F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34545" y="2305330"/>
            <a:ext cx="2030681" cy="1994305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273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F78E0EAC-CB65-4B5C-9570-286882563475}"/>
              </a:ext>
            </a:extLst>
          </p:cNvPr>
          <p:cNvSpPr txBox="1"/>
          <p:nvPr/>
        </p:nvSpPr>
        <p:spPr>
          <a:xfrm>
            <a:off x="218137" y="1128713"/>
            <a:ext cx="8590306" cy="2246769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360000" lvl="0" indent="-360000" algn="l" rtl="0">
              <a:spcBef>
                <a:spcPts val="600"/>
              </a:spcBef>
              <a:tabLst>
                <a:tab pos="179388" algn="l"/>
                <a:tab pos="1978025" algn="l"/>
              </a:tabLst>
            </a:pP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Name:	Eitan Blumin</a:t>
            </a:r>
          </a:p>
          <a:p>
            <a:pPr marL="360000" lvl="0" indent="-360000" algn="l" rtl="0">
              <a:spcBef>
                <a:spcPts val="600"/>
              </a:spcBef>
              <a:tabLst>
                <a:tab pos="179388" algn="l"/>
                <a:tab pos="1978025" algn="l"/>
              </a:tabLst>
            </a:pP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Email:	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eitan@madeiradata.com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 </a:t>
            </a:r>
          </a:p>
          <a:p>
            <a:pPr marL="360000" lvl="0" indent="-360000" algn="l" rtl="0">
              <a:spcBef>
                <a:spcPts val="600"/>
              </a:spcBef>
              <a:tabLst>
                <a:tab pos="179388" algn="l"/>
                <a:tab pos="1978025" algn="l"/>
              </a:tabLst>
            </a:pP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Twitter:	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@EitanBlumin</a:t>
            </a:r>
            <a:endParaRPr lang="en-US" sz="2400" dirty="0">
              <a:solidFill>
                <a:srgbClr val="E8F0F0"/>
              </a:solidFill>
              <a:latin typeface="Calibri" pitchFamily="34" charset="0"/>
            </a:endParaRPr>
          </a:p>
          <a:p>
            <a:pPr marL="360000" lvl="0" indent="-360000">
              <a:spcBef>
                <a:spcPts val="600"/>
              </a:spcBef>
              <a:tabLst>
                <a:tab pos="179388" algn="l"/>
                <a:tab pos="1978025" algn="l"/>
              </a:tabLst>
            </a:pP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LinkedIn:	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www.linkedin.com/in/eitanblumin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 </a:t>
            </a:r>
          </a:p>
          <a:p>
            <a:pPr marL="360000" lvl="0" indent="-360000" algn="l" rtl="0">
              <a:spcBef>
                <a:spcPts val="600"/>
              </a:spcBef>
              <a:tabLst>
                <a:tab pos="179388" algn="l"/>
                <a:tab pos="1978025" algn="l"/>
              </a:tabLst>
            </a:pP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Blog:	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www.eitanblumin.com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 </a:t>
            </a:r>
          </a:p>
        </p:txBody>
      </p:sp>
      <p:pic>
        <p:nvPicPr>
          <p:cNvPr id="16" name="Picture 2" descr="MCSE: Data Management and Analytics â Certified 2016">
            <a:extLst>
              <a:ext uri="{FF2B5EF4-FFF2-40B4-BE49-F238E27FC236}">
                <a16:creationId xmlns:a16="http://schemas.microsoft.com/office/drawing/2014/main" id="{F18A5FB7-EA24-4679-8E28-9BE1890BA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9554" y="3650133"/>
            <a:ext cx="1139702" cy="113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MCSA: SQL Server 2012/2014 - Certified 2016">
            <a:extLst>
              <a:ext uri="{FF2B5EF4-FFF2-40B4-BE49-F238E27FC236}">
                <a16:creationId xmlns:a16="http://schemas.microsoft.com/office/drawing/2014/main" id="{E3913628-DF41-4DBE-B236-FBFF63096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5936" y="3650135"/>
            <a:ext cx="1139702" cy="113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C88031A2-F546-4F3C-A4C0-BE8F6B4D7BE8}"/>
              </a:ext>
            </a:extLst>
          </p:cNvPr>
          <p:cNvSpPr txBox="1">
            <a:spLocks/>
          </p:cNvSpPr>
          <p:nvPr/>
        </p:nvSpPr>
        <p:spPr>
          <a:xfrm>
            <a:off x="457200" y="271463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0" i="0" u="none" strike="noStrike" kern="1200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"/>
                <a:ea typeface="+mj-ea"/>
                <a:cs typeface="Segoe"/>
              </a:defRPr>
            </a:lvl1pPr>
          </a:lstStyle>
          <a:p>
            <a:r>
              <a:rPr lang="en-CA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egoe UI" charset="0"/>
                <a:ea typeface="Segoe UI" charset="0"/>
                <a:cs typeface="Segoe UI" charset="0"/>
              </a:rPr>
              <a:t>About Me…</a:t>
            </a:r>
          </a:p>
        </p:txBody>
      </p:sp>
      <p:pic>
        <p:nvPicPr>
          <p:cNvPr id="19" name="Picture 18" descr="A picture containing grass, person, outdoor, child&#10;&#10;Description automatically generated">
            <a:extLst>
              <a:ext uri="{FF2B5EF4-FFF2-40B4-BE49-F238E27FC236}">
                <a16:creationId xmlns:a16="http://schemas.microsoft.com/office/drawing/2014/main" id="{947BA53D-FEFB-4C3D-9CC9-63AE2FDFBE4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5154" y="161365"/>
            <a:ext cx="3260709" cy="216228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2707D1-B17D-463C-BFBA-084826C94335}"/>
              </a:ext>
            </a:extLst>
          </p:cNvPr>
          <p:cNvPicPr/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316118" y="3375482"/>
            <a:ext cx="1958779" cy="108372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4314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89C3475-21A3-4C59-9E8A-F181B63AC23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1"/>
            <a:r>
              <a:rPr lang="en-US" dirty="0"/>
              <a:t>Compilation errors due to object reference errors</a:t>
            </a:r>
            <a:endParaRPr lang="LID4096" dirty="0"/>
          </a:p>
          <a:p>
            <a:pPr lvl="1"/>
            <a:r>
              <a:rPr lang="en-US" dirty="0"/>
              <a:t>Reference errors to other databases or to system objects</a:t>
            </a:r>
            <a:endParaRPr lang="LID4096" dirty="0"/>
          </a:p>
          <a:p>
            <a:pPr lvl="1"/>
            <a:r>
              <a:rPr lang="en-US" dirty="0"/>
              <a:t>Reference errors with Synonyms to another database</a:t>
            </a:r>
          </a:p>
          <a:p>
            <a:pPr lvl="1"/>
            <a:r>
              <a:rPr lang="en-US" dirty="0"/>
              <a:t>Unsupported changes/object types</a:t>
            </a:r>
          </a:p>
          <a:p>
            <a:pPr lvl="1"/>
            <a:r>
              <a:rPr lang="en-US" dirty="0"/>
              <a:t>Data Init Source Control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811D6D3-70BB-4A4D-AE41-8892152258C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Problem</a:t>
            </a:r>
            <a:endParaRPr lang="LID4096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3767E3F-EE1E-4F73-972E-A3F64402C424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Solution</a:t>
            </a:r>
            <a:endParaRPr lang="LID4096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FC21D9E-9C76-4434-AFFF-DA2993E885CD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>
            <a:normAutofit lnSpcReduction="10000"/>
          </a:bodyPr>
          <a:lstStyle/>
          <a:p>
            <a:pPr lvl="1"/>
            <a:r>
              <a:rPr lang="en-US" dirty="0"/>
              <a:t>Fix object names; Remove local database from 3-part names</a:t>
            </a:r>
            <a:endParaRPr lang="LID4096" dirty="0"/>
          </a:p>
          <a:p>
            <a:pPr lvl="1"/>
            <a:r>
              <a:rPr lang="en-US" dirty="0"/>
              <a:t>Add Database Reference (support for linked servers too)</a:t>
            </a:r>
            <a:endParaRPr lang="LID4096" dirty="0"/>
          </a:p>
          <a:p>
            <a:pPr lvl="1"/>
            <a:r>
              <a:rPr lang="en-US" dirty="0"/>
              <a:t>Add both databases, using same .NET framework version and compatibility, re-create database references. Recreate as View as workaround.</a:t>
            </a:r>
          </a:p>
          <a:p>
            <a:pPr lvl="1"/>
            <a:r>
              <a:rPr lang="en-US" dirty="0"/>
              <a:t>Use Pre/Post-Deployment Scripts</a:t>
            </a:r>
            <a:endParaRPr lang="LID4096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877195-67F6-44A3-85A4-37F3301DE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Wait, what?</a:t>
            </a:r>
            <a:br>
              <a:rPr lang="en-US" dirty="0"/>
            </a:br>
            <a:r>
              <a:rPr lang="en-US" dirty="0"/>
              <a:t>Common Issues</a:t>
            </a:r>
            <a:endParaRPr lang="LID4096" dirty="0"/>
          </a:p>
        </p:txBody>
      </p:sp>
      <p:pic>
        <p:nvPicPr>
          <p:cNvPr id="7" name="Content Placeholder 4" descr="A close up of a stop sign&#10;&#10;Description automatically generated">
            <a:extLst>
              <a:ext uri="{FF2B5EF4-FFF2-40B4-BE49-F238E27FC236}">
                <a16:creationId xmlns:a16="http://schemas.microsoft.com/office/drawing/2014/main" id="{142DF910-3048-4037-A542-2A71C613492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8295" y="148044"/>
            <a:ext cx="2019398" cy="1060184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164131F-903F-4C97-BA86-E07C8A4054EE}"/>
              </a:ext>
            </a:extLst>
          </p:cNvPr>
          <p:cNvSpPr/>
          <p:nvPr/>
        </p:nvSpPr>
        <p:spPr>
          <a:xfrm>
            <a:off x="1659774" y="4912668"/>
            <a:ext cx="214033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Image by </a:t>
            </a:r>
            <a:r>
              <a:rPr lang="en-US" sz="900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Gerd Altmann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 from </a:t>
            </a:r>
            <a:r>
              <a:rPr lang="en-US" sz="900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Pixabay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 </a:t>
            </a:r>
            <a:endParaRPr lang="LID4096" sz="9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319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1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E0D73BF-2704-4B6F-961E-42DAEF6E5B6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2438" y="1385456"/>
            <a:ext cx="8423548" cy="2260270"/>
          </a:xfrm>
        </p:spPr>
        <p:txBody>
          <a:bodyPr/>
          <a:lstStyle/>
          <a:p>
            <a:r>
              <a:rPr lang="en-US" b="1" dirty="0"/>
              <a:t>Keep in mind: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Some </a:t>
            </a:r>
            <a:r>
              <a:rPr lang="en-US" b="1" u="sng" dirty="0"/>
              <a:t>abnormal</a:t>
            </a:r>
            <a:r>
              <a:rPr lang="en-US" dirty="0"/>
              <a:t> deployment use cases may be easier to implement using traditional, manual migration scripts, rather than working around SSDT limitations.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SSDT would still be ideal for </a:t>
            </a:r>
            <a:r>
              <a:rPr lang="en-US" b="1" u="sng" dirty="0"/>
              <a:t>common</a:t>
            </a:r>
            <a:r>
              <a:rPr lang="en-US" dirty="0"/>
              <a:t> daily development.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877195-67F6-44A3-85A4-37F3301DE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Wait, what?</a:t>
            </a:r>
            <a:br>
              <a:rPr lang="en-US" dirty="0"/>
            </a:br>
            <a:r>
              <a:rPr lang="en-US" dirty="0"/>
              <a:t>Common Issues</a:t>
            </a:r>
            <a:endParaRPr lang="LID4096" dirty="0"/>
          </a:p>
        </p:txBody>
      </p:sp>
      <p:pic>
        <p:nvPicPr>
          <p:cNvPr id="7" name="Content Placeholder 4" descr="A close up of a stop sign&#10;&#10;Description automatically generated">
            <a:extLst>
              <a:ext uri="{FF2B5EF4-FFF2-40B4-BE49-F238E27FC236}">
                <a16:creationId xmlns:a16="http://schemas.microsoft.com/office/drawing/2014/main" id="{142DF910-3048-4037-A542-2A71C613492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8295" y="148044"/>
            <a:ext cx="2019398" cy="1060184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6B033B6A-98FE-4EA4-B44C-E0E05BF0D15C}"/>
              </a:ext>
            </a:extLst>
          </p:cNvPr>
          <p:cNvGrpSpPr/>
          <p:nvPr/>
        </p:nvGrpSpPr>
        <p:grpSpPr>
          <a:xfrm>
            <a:off x="1514128" y="3504723"/>
            <a:ext cx="6102322" cy="1618375"/>
            <a:chOff x="1514128" y="3623473"/>
            <a:chExt cx="6102322" cy="1618375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AB3CD48-49AF-430A-9AE5-4DB8F2D7FBBA}"/>
                </a:ext>
              </a:extLst>
            </p:cNvPr>
            <p:cNvGrpSpPr/>
            <p:nvPr/>
          </p:nvGrpSpPr>
          <p:grpSpPr>
            <a:xfrm>
              <a:off x="6563725" y="3660096"/>
              <a:ext cx="1052725" cy="1088460"/>
              <a:chOff x="1606154" y="3646504"/>
              <a:chExt cx="1052725" cy="1088460"/>
            </a:xfrm>
          </p:grpSpPr>
          <p:pic>
            <p:nvPicPr>
              <p:cNvPr id="33" name="Graphic 32" descr="Internet">
                <a:extLst>
                  <a:ext uri="{FF2B5EF4-FFF2-40B4-BE49-F238E27FC236}">
                    <a16:creationId xmlns:a16="http://schemas.microsoft.com/office/drawing/2014/main" id="{AEF03149-7C38-43CD-A1CD-62A7CC3723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675317" y="3646504"/>
                <a:ext cx="914400" cy="914400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9F619A9-416F-4577-A2B0-7E4C5BA4CAF5}"/>
                  </a:ext>
                </a:extLst>
              </p:cNvPr>
              <p:cNvSpPr txBox="1"/>
              <p:nvPr/>
            </p:nvSpPr>
            <p:spPr>
              <a:xfrm>
                <a:off x="1606154" y="4427187"/>
                <a:ext cx="105272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E8F0F0"/>
                    </a:solidFill>
                  </a:rPr>
                  <a:t>Production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6A20E46-26CA-43A4-902F-8AC6DC730888}"/>
                </a:ext>
              </a:extLst>
            </p:cNvPr>
            <p:cNvGrpSpPr/>
            <p:nvPr/>
          </p:nvGrpSpPr>
          <p:grpSpPr>
            <a:xfrm>
              <a:off x="4004216" y="4346104"/>
              <a:ext cx="1116010" cy="895744"/>
              <a:chOff x="5078612" y="3406185"/>
              <a:chExt cx="2192548" cy="1759809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9108FC28-739C-4C50-9F06-9E1FC97FAA02}"/>
                  </a:ext>
                </a:extLst>
              </p:cNvPr>
              <p:cNvGrpSpPr/>
              <p:nvPr/>
            </p:nvGrpSpPr>
            <p:grpSpPr>
              <a:xfrm>
                <a:off x="5078612" y="3406185"/>
                <a:ext cx="2192548" cy="1759809"/>
                <a:chOff x="5566694" y="3385236"/>
                <a:chExt cx="2192548" cy="1759809"/>
              </a:xfrm>
            </p:grpSpPr>
            <p:pic>
              <p:nvPicPr>
                <p:cNvPr id="30" name="Graphic 29" descr="Server">
                  <a:extLst>
                    <a:ext uri="{FF2B5EF4-FFF2-40B4-BE49-F238E27FC236}">
                      <a16:creationId xmlns:a16="http://schemas.microsoft.com/office/drawing/2014/main" id="{A333C7BC-9216-4726-AB60-E4C0D46EBD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05762" y="3385236"/>
                  <a:ext cx="914400" cy="914400"/>
                </a:xfrm>
                <a:prstGeom prst="rect">
                  <a:avLst/>
                </a:prstGeom>
              </p:spPr>
            </p:pic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F87F5757-ED3D-4AD6-B016-7A5D5B88C0AA}"/>
                    </a:ext>
                  </a:extLst>
                </p:cNvPr>
                <p:cNvSpPr txBox="1"/>
                <p:nvPr/>
              </p:nvSpPr>
              <p:spPr>
                <a:xfrm>
                  <a:off x="5566694" y="4298510"/>
                  <a:ext cx="2192548" cy="8465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100" dirty="0">
                      <a:solidFill>
                        <a:srgbClr val="E8F0F0"/>
                      </a:solidFill>
                    </a:rPr>
                    <a:t>SSDT</a:t>
                  </a:r>
                  <a:br>
                    <a:rPr lang="en-US" sz="1100" dirty="0">
                      <a:solidFill>
                        <a:srgbClr val="E8F0F0"/>
                      </a:solidFill>
                    </a:rPr>
                  </a:br>
                  <a:r>
                    <a:rPr lang="en-US" sz="1100" dirty="0">
                      <a:solidFill>
                        <a:srgbClr val="E8F0F0"/>
                      </a:solidFill>
                    </a:rPr>
                    <a:t>Source Control</a:t>
                  </a:r>
                </a:p>
              </p:txBody>
            </p:sp>
          </p:grpSp>
          <p:pic>
            <p:nvPicPr>
              <p:cNvPr id="35" name="Graphic 34" descr="Box">
                <a:extLst>
                  <a:ext uri="{FF2B5EF4-FFF2-40B4-BE49-F238E27FC236}">
                    <a16:creationId xmlns:a16="http://schemas.microsoft.com/office/drawing/2014/main" id="{59342B94-1F8D-4EA5-B873-135E2003EC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087602" y="3801868"/>
                <a:ext cx="615567" cy="615567"/>
              </a:xfrm>
              <a:prstGeom prst="rect">
                <a:avLst/>
              </a:prstGeom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p:spPr>
          </p:pic>
        </p:grpSp>
        <p:pic>
          <p:nvPicPr>
            <p:cNvPr id="1026" name="Picture 2" descr="Image result for visual studio logo">
              <a:extLst>
                <a:ext uri="{FF2B5EF4-FFF2-40B4-BE49-F238E27FC236}">
                  <a16:creationId xmlns:a16="http://schemas.microsoft.com/office/drawing/2014/main" id="{F4DB6188-4459-4BAF-A5C2-70BA010B10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0602" y="4173240"/>
              <a:ext cx="465430" cy="465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74B22DA-D711-4101-8CD0-DBCD2CDE3661}"/>
                </a:ext>
              </a:extLst>
            </p:cNvPr>
            <p:cNvGrpSpPr/>
            <p:nvPr/>
          </p:nvGrpSpPr>
          <p:grpSpPr>
            <a:xfrm>
              <a:off x="1514128" y="3623473"/>
              <a:ext cx="799236" cy="1099534"/>
              <a:chOff x="1967192" y="3792136"/>
              <a:chExt cx="799236" cy="1099534"/>
            </a:xfrm>
          </p:grpSpPr>
          <p:pic>
            <p:nvPicPr>
              <p:cNvPr id="43" name="Graphic 42" descr="Programmer">
                <a:extLst>
                  <a:ext uri="{FF2B5EF4-FFF2-40B4-BE49-F238E27FC236}">
                    <a16:creationId xmlns:a16="http://schemas.microsoft.com/office/drawing/2014/main" id="{F3AAC310-8B83-45B7-957C-180E483773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1967192" y="3792136"/>
                <a:ext cx="799236" cy="799236"/>
              </a:xfrm>
              <a:prstGeom prst="rect">
                <a:avLst/>
              </a:prstGeom>
            </p:spPr>
          </p:pic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05E1E94-10EB-44C2-9E23-F813CFF2770C}"/>
                  </a:ext>
                </a:extLst>
              </p:cNvPr>
              <p:cNvSpPr txBox="1"/>
              <p:nvPr/>
            </p:nvSpPr>
            <p:spPr>
              <a:xfrm>
                <a:off x="2102154" y="4583893"/>
                <a:ext cx="5293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E8F0F0"/>
                    </a:solidFill>
                  </a:rPr>
                  <a:t>DBA</a:t>
                </a:r>
              </a:p>
            </p:txBody>
          </p:sp>
        </p:grpSp>
        <p:cxnSp>
          <p:nvCxnSpPr>
            <p:cNvPr id="48" name="Connector: Elbow 47">
              <a:extLst>
                <a:ext uri="{FF2B5EF4-FFF2-40B4-BE49-F238E27FC236}">
                  <a16:creationId xmlns:a16="http://schemas.microsoft.com/office/drawing/2014/main" id="{4EBD451A-3201-40A0-BA84-FA6F0D49DFF1}"/>
                </a:ext>
              </a:extLst>
            </p:cNvPr>
            <p:cNvCxnSpPr>
              <a:cxnSpLocks/>
              <a:stCxn id="43" idx="3"/>
            </p:cNvCxnSpPr>
            <p:nvPr/>
          </p:nvCxnSpPr>
          <p:spPr>
            <a:xfrm>
              <a:off x="2313364" y="4023091"/>
              <a:ext cx="1613835" cy="496767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or: Elbow 49">
              <a:extLst>
                <a:ext uri="{FF2B5EF4-FFF2-40B4-BE49-F238E27FC236}">
                  <a16:creationId xmlns:a16="http://schemas.microsoft.com/office/drawing/2014/main" id="{834982FC-F50B-4B59-9348-A9E4433C0074}"/>
                </a:ext>
              </a:extLst>
            </p:cNvPr>
            <p:cNvCxnSpPr>
              <a:cxnSpLocks/>
              <a:endCxn id="33" idx="1"/>
            </p:cNvCxnSpPr>
            <p:nvPr/>
          </p:nvCxnSpPr>
          <p:spPr>
            <a:xfrm>
              <a:off x="2313364" y="3856805"/>
              <a:ext cx="4319524" cy="260491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4" name="Connector: Elbow 53">
              <a:extLst>
                <a:ext uri="{FF2B5EF4-FFF2-40B4-BE49-F238E27FC236}">
                  <a16:creationId xmlns:a16="http://schemas.microsoft.com/office/drawing/2014/main" id="{0EA171D0-1124-430F-9F75-FD6F75461BC1}"/>
                </a:ext>
              </a:extLst>
            </p:cNvPr>
            <p:cNvCxnSpPr>
              <a:cxnSpLocks/>
              <a:endCxn id="34" idx="2"/>
            </p:cNvCxnSpPr>
            <p:nvPr/>
          </p:nvCxnSpPr>
          <p:spPr>
            <a:xfrm>
              <a:off x="4983224" y="4440779"/>
              <a:ext cx="2106864" cy="307777"/>
            </a:xfrm>
            <a:prstGeom prst="bentConnector4">
              <a:avLst>
                <a:gd name="adj1" fmla="val 37508"/>
                <a:gd name="adj2" fmla="val 174275"/>
              </a:avLst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A6CF4A0-19B1-4032-8A7E-C7E8756CFE4F}"/>
                </a:ext>
              </a:extLst>
            </p:cNvPr>
            <p:cNvSpPr txBox="1"/>
            <p:nvPr/>
          </p:nvSpPr>
          <p:spPr>
            <a:xfrm>
              <a:off x="5765858" y="4687679"/>
              <a:ext cx="6511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E8F0F0"/>
                  </a:solidFill>
                </a:rPr>
                <a:t>CI/CD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7A43408-F440-4BF0-879A-BD3881F48C44}"/>
                </a:ext>
              </a:extLst>
            </p:cNvPr>
            <p:cNvSpPr txBox="1"/>
            <p:nvPr/>
          </p:nvSpPr>
          <p:spPr>
            <a:xfrm>
              <a:off x="4626802" y="3747380"/>
              <a:ext cx="1797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E8F0F0"/>
                  </a:solidFill>
                </a:rPr>
                <a:t>Manual Deployment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9EEAC9E-071B-45D9-8CE5-FFF2361A2BFE}"/>
                </a:ext>
              </a:extLst>
            </p:cNvPr>
            <p:cNvSpPr txBox="1"/>
            <p:nvPr/>
          </p:nvSpPr>
          <p:spPr>
            <a:xfrm>
              <a:off x="2533552" y="4542100"/>
              <a:ext cx="12330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E8F0F0"/>
                  </a:solidFill>
                </a:rPr>
                <a:t>Desired State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1235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FCB4B-AB8B-4244-9F5C-DBDE60D82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CI and CD with SSDT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AF8C9FA-56DE-4398-8D91-B1977AC677C9}"/>
              </a:ext>
            </a:extLst>
          </p:cNvPr>
          <p:cNvGrpSpPr/>
          <p:nvPr/>
        </p:nvGrpSpPr>
        <p:grpSpPr>
          <a:xfrm>
            <a:off x="2125683" y="373412"/>
            <a:ext cx="4892634" cy="4892634"/>
            <a:chOff x="2125682" y="195282"/>
            <a:chExt cx="4892634" cy="4892634"/>
          </a:xfrm>
        </p:grpSpPr>
        <p:pic>
          <p:nvPicPr>
            <p:cNvPr id="6" name="Graphic 5" descr="Arrow circle">
              <a:extLst>
                <a:ext uri="{FF2B5EF4-FFF2-40B4-BE49-F238E27FC236}">
                  <a16:creationId xmlns:a16="http://schemas.microsoft.com/office/drawing/2014/main" id="{DAD1EEDB-E671-4C4F-A1EF-B6FE9AC9A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25682" y="195282"/>
              <a:ext cx="4892634" cy="4892634"/>
            </a:xfrm>
            <a:prstGeom prst="rect">
              <a:avLst/>
            </a:prstGeom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</p:pic>
        <p:pic>
          <p:nvPicPr>
            <p:cNvPr id="4" name="Graphic 3" descr="Database">
              <a:extLst>
                <a:ext uri="{FF2B5EF4-FFF2-40B4-BE49-F238E27FC236}">
                  <a16:creationId xmlns:a16="http://schemas.microsoft.com/office/drawing/2014/main" id="{70FC778C-BFD5-40EF-B47C-B73E85776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479470" y="1479220"/>
              <a:ext cx="2185060" cy="2185060"/>
            </a:xfrm>
            <a:prstGeom prst="rect">
              <a:avLst/>
            </a:prstGeom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134280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C4794D7-D966-4AFD-93C5-E115DCADA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SqlPackage.exe</a:t>
            </a:r>
            <a:endParaRPr lang="LID4096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602EBDC6-9092-433C-8780-881C31B52A39}"/>
              </a:ext>
            </a:extLst>
          </p:cNvPr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576467447"/>
              </p:ext>
            </p:extLst>
          </p:nvPr>
        </p:nvGraphicFramePr>
        <p:xfrm>
          <a:off x="1441796" y="1399984"/>
          <a:ext cx="6372225" cy="3232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807608C-9B9D-46E5-ACAD-D2365E661010}"/>
              </a:ext>
            </a:extLst>
          </p:cNvPr>
          <p:cNvSpPr txBox="1"/>
          <p:nvPr/>
        </p:nvSpPr>
        <p:spPr>
          <a:xfrm>
            <a:off x="0" y="3887781"/>
            <a:ext cx="1969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err="1">
                <a:solidFill>
                  <a:srgbClr val="DAF5FE"/>
                </a:solidFill>
              </a:rPr>
              <a:t>MyDB_XX.publish.sql</a:t>
            </a:r>
            <a:endParaRPr lang="LID4096" sz="1400" b="1" dirty="0">
              <a:solidFill>
                <a:srgbClr val="DAF5F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1DCB23-2BDD-4FE6-B91B-BD8DDB3B4D5A}"/>
              </a:ext>
            </a:extLst>
          </p:cNvPr>
          <p:cNvSpPr/>
          <p:nvPr/>
        </p:nvSpPr>
        <p:spPr>
          <a:xfrm>
            <a:off x="1565770" y="4727926"/>
            <a:ext cx="60089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E8F0F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https://docs.microsoft.com/sql/tools/sqlpackage</a:t>
            </a:r>
            <a:endParaRPr lang="LID4096" dirty="0">
              <a:solidFill>
                <a:srgbClr val="E8F0F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EC0D07-DA45-45AC-AAC2-9E6C27458D28}"/>
              </a:ext>
            </a:extLst>
          </p:cNvPr>
          <p:cNvSpPr/>
          <p:nvPr/>
        </p:nvSpPr>
        <p:spPr>
          <a:xfrm>
            <a:off x="0" y="933890"/>
            <a:ext cx="91519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E8F0F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Ubuntu Mono" panose="020B0509030602030204" pitchFamily="49" charset="0"/>
              </a:rPr>
              <a:t>SqlPackage.exe /</a:t>
            </a:r>
            <a:r>
              <a:rPr lang="en-US" dirty="0" err="1">
                <a:solidFill>
                  <a:srgbClr val="E8F0F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Ubuntu Mono" panose="020B0509030602030204" pitchFamily="49" charset="0"/>
              </a:rPr>
              <a:t>Action:Publish</a:t>
            </a:r>
            <a:r>
              <a:rPr lang="en-US" dirty="0">
                <a:solidFill>
                  <a:srgbClr val="E8F0F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Ubuntu Mono" panose="020B0509030602030204" pitchFamily="49" charset="0"/>
              </a:rPr>
              <a:t> /</a:t>
            </a:r>
            <a:r>
              <a:rPr lang="en-US" dirty="0" err="1">
                <a:solidFill>
                  <a:srgbClr val="E8F0F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Ubuntu Mono" panose="020B0509030602030204" pitchFamily="49" charset="0"/>
              </a:rPr>
              <a:t>SourceFile</a:t>
            </a:r>
            <a:r>
              <a:rPr lang="en-US" dirty="0">
                <a:solidFill>
                  <a:srgbClr val="E8F0F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Ubuntu Mono" panose="020B0509030602030204" pitchFamily="49" charset="0"/>
              </a:rPr>
              <a:t>:”</a:t>
            </a:r>
            <a:r>
              <a:rPr lang="en-US" dirty="0" err="1">
                <a:solidFill>
                  <a:srgbClr val="E8F0F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Ubuntu Mono" panose="020B0509030602030204" pitchFamily="49" charset="0"/>
              </a:rPr>
              <a:t>MyDB.dacpac</a:t>
            </a:r>
            <a:r>
              <a:rPr lang="en-US" dirty="0">
                <a:solidFill>
                  <a:srgbClr val="E8F0F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Ubuntu Mono" panose="020B0509030602030204" pitchFamily="49" charset="0"/>
              </a:rPr>
              <a:t>” /</a:t>
            </a:r>
            <a:r>
              <a:rPr lang="en-US" dirty="0" err="1">
                <a:solidFill>
                  <a:srgbClr val="E8F0F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Ubuntu Mono" panose="020B0509030602030204" pitchFamily="49" charset="0"/>
              </a:rPr>
              <a:t>Profile:”MyDB.publish.xml</a:t>
            </a:r>
            <a:r>
              <a:rPr lang="en-US" dirty="0">
                <a:solidFill>
                  <a:srgbClr val="E8F0F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Ubuntu Mono" panose="020B0509030602030204" pitchFamily="49" charset="0"/>
              </a:rPr>
              <a:t>"</a:t>
            </a:r>
            <a:endParaRPr lang="LID4096" dirty="0">
              <a:solidFill>
                <a:srgbClr val="E8F0F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Ubuntu Mono" panose="020B0509030602030204" pitchFamily="49" charset="0"/>
            </a:endParaRP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5A5DE15B-E47D-4A58-8D22-3CD9503DAD2D}"/>
              </a:ext>
            </a:extLst>
          </p:cNvPr>
          <p:cNvSpPr/>
          <p:nvPr/>
        </p:nvSpPr>
        <p:spPr>
          <a:xfrm flipH="1">
            <a:off x="1935926" y="2524250"/>
            <a:ext cx="362774" cy="2101304"/>
          </a:xfrm>
          <a:prstGeom prst="rightBrace">
            <a:avLst>
              <a:gd name="adj1" fmla="val 21386"/>
              <a:gd name="adj2" fmla="val 50000"/>
            </a:avLst>
          </a:prstGeom>
          <a:noFill/>
          <a:ln>
            <a:solidFill>
              <a:srgbClr val="E8F0F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lt1"/>
              </a:solidFill>
            </a:endParaRPr>
          </a:p>
        </p:txBody>
      </p:sp>
      <p:sp>
        <p:nvSpPr>
          <p:cNvPr id="10" name="Arrow: Circular 9">
            <a:extLst>
              <a:ext uri="{FF2B5EF4-FFF2-40B4-BE49-F238E27FC236}">
                <a16:creationId xmlns:a16="http://schemas.microsoft.com/office/drawing/2014/main" id="{DCBAC1D6-7562-4BC1-B710-17B1D8CFDA64}"/>
              </a:ext>
            </a:extLst>
          </p:cNvPr>
          <p:cNvSpPr/>
          <p:nvPr/>
        </p:nvSpPr>
        <p:spPr>
          <a:xfrm rot="5400000">
            <a:off x="5916849" y="2059132"/>
            <a:ext cx="2101302" cy="1831903"/>
          </a:xfrm>
          <a:prstGeom prst="circularArrow">
            <a:avLst/>
          </a:prstGeom>
          <a:gradFill rotWithShape="0">
            <a:gsLst>
              <a:gs pos="0">
                <a:srgbClr val="0084CC">
                  <a:hueOff val="0"/>
                  <a:satOff val="0"/>
                  <a:lumOff val="0"/>
                  <a:alphaOff val="0"/>
                  <a:shade val="51000"/>
                  <a:satMod val="130000"/>
                </a:srgbClr>
              </a:gs>
              <a:gs pos="80000">
                <a:srgbClr val="0084CC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0084CC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spcFirstLastPara="0" vert="horz" wrap="square" lIns="60960" tIns="30480" rIns="60960" bIns="30480" numCol="1" spcCol="1270" anchor="ctr" anchorCtr="0">
            <a:noAutofit/>
          </a:bodyPr>
          <a:lstStyle/>
          <a:p>
            <a:endParaRPr lang="LID4096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20915A-4B4A-4105-9341-26AB3035C998}"/>
              </a:ext>
            </a:extLst>
          </p:cNvPr>
          <p:cNvSpPr/>
          <p:nvPr/>
        </p:nvSpPr>
        <p:spPr>
          <a:xfrm>
            <a:off x="7454900" y="4569609"/>
            <a:ext cx="15323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LID4096" sz="9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Icons by </a:t>
            </a:r>
            <a:r>
              <a:rPr lang="LID4096" sz="900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Vectors Market </a:t>
            </a:r>
            <a:r>
              <a:rPr lang="LID4096" sz="9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/ </a:t>
            </a:r>
            <a:r>
              <a:rPr lang="LID4096" sz="900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flaticon.com</a:t>
            </a:r>
            <a:endParaRPr lang="LID4096" sz="9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3" name="Graphic 12" descr="Document">
            <a:extLst>
              <a:ext uri="{FF2B5EF4-FFF2-40B4-BE49-F238E27FC236}">
                <a16:creationId xmlns:a16="http://schemas.microsoft.com/office/drawing/2014/main" id="{6F5A236B-FA96-44AA-8DAF-0F1914F165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27396" y="2973381"/>
            <a:ext cx="914400" cy="9144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131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3ADC2AC-4347-4554-AECB-9382F42085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>
                                            <p:graphicEl>
                                              <a:dgm id="{B3ADC2AC-4347-4554-AECB-9382F42085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59E70D5-8A4E-4982-9F13-F413074E88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>
                                            <p:graphicEl>
                                              <a:dgm id="{759E70D5-8A4E-4982-9F13-F413074E88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ADD5CC2-995D-46A0-BC4C-0543A1E76F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>
                                            <p:graphicEl>
                                              <a:dgm id="{2ADD5CC2-995D-46A0-BC4C-0543A1E76F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2A4F835-A6F2-49A2-838E-CF8EC3578C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>
                                            <p:graphicEl>
                                              <a:dgm id="{32A4F835-A6F2-49A2-838E-CF8EC3578C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69B15F3-A47A-44A7-ADC4-C677E2BA42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>
                                            <p:graphicEl>
                                              <a:dgm id="{669B15F3-A47A-44A7-ADC4-C677E2BA42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DD4BD8E-BB86-4A37-BCD0-7AA49B972C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>
                                            <p:graphicEl>
                                              <a:dgm id="{4DD4BD8E-BB86-4A37-BCD0-7AA49B972C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467792B-CDA5-4B8F-8544-892BCEEE33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8">
                                            <p:graphicEl>
                                              <a:dgm id="{A467792B-CDA5-4B8F-8544-892BCEEE33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1E3313F-3384-4645-9F65-34C6597D08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">
                                            <p:graphicEl>
                                              <a:dgm id="{71E3313F-3384-4645-9F65-34C6597D08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74CE5BD-D73D-425D-B16A-E166E5B124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">
                                            <p:graphicEl>
                                              <a:dgm id="{A74CE5BD-D73D-425D-B16A-E166E5B124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F5AEBB4-9AAE-479F-90C5-F161E6CC08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8">
                                            <p:graphicEl>
                                              <a:dgm id="{7F5AEBB4-9AAE-479F-90C5-F161E6CC08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6EA030F-7546-442B-92F9-5C7823AC9C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8">
                                            <p:graphicEl>
                                              <a:dgm id="{46EA030F-7546-442B-92F9-5C7823AC9C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892E3B0-E76C-4852-8033-5F8725D620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8">
                                            <p:graphicEl>
                                              <a:dgm id="{1892E3B0-E76C-4852-8033-5F8725D620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one"/>
        </p:bldSub>
      </p:bldGraphic>
      <p:bldP spid="5" grpId="0"/>
      <p:bldP spid="9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C4794D7-D966-4AFD-93C5-E115DCADA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CI/CD with SSDT - The Important Part</a:t>
            </a:r>
            <a:endParaRPr lang="LID4096" sz="32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44CBDA-0A55-45AE-988A-1ADEDDFBD2B4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543223" y="1045609"/>
            <a:ext cx="8242300" cy="16637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MSBuild.exe </a:t>
            </a:r>
            <a:r>
              <a:rPr lang="en-US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– Builds the project and generates DACPAC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SqlPackage.exe </a:t>
            </a:r>
            <a:r>
              <a:rPr lang="en-US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– Deploys DACPAC to a target DB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MSTest.exe / VSTest.Console.exe</a:t>
            </a:r>
            <a:r>
              <a:rPr lang="en-US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– Execute Unit Tests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45C61E-9269-4EB1-A05A-C58536E28B97}"/>
              </a:ext>
            </a:extLst>
          </p:cNvPr>
          <p:cNvSpPr/>
          <p:nvPr/>
        </p:nvSpPr>
        <p:spPr>
          <a:xfrm>
            <a:off x="1140031" y="2576228"/>
            <a:ext cx="68639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E8F0F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https://docs.microsoft.com/visualstudio/msbuild</a:t>
            </a:r>
            <a:endParaRPr lang="en-US" dirty="0">
              <a:solidFill>
                <a:srgbClr val="E8F0F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D06F33-7D95-40C5-8405-364DC4CAFC3B}"/>
              </a:ext>
            </a:extLst>
          </p:cNvPr>
          <p:cNvSpPr/>
          <p:nvPr/>
        </p:nvSpPr>
        <p:spPr>
          <a:xfrm>
            <a:off x="1567543" y="3097904"/>
            <a:ext cx="60089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E8F0F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https://docs.microsoft.com/sql/tools/sqlpackage</a:t>
            </a:r>
            <a:endParaRPr lang="LID4096" dirty="0">
              <a:solidFill>
                <a:srgbClr val="E8F0F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89782E-B58B-49E2-86C2-8E7C81AC278E}"/>
              </a:ext>
            </a:extLst>
          </p:cNvPr>
          <p:cNvSpPr/>
          <p:nvPr/>
        </p:nvSpPr>
        <p:spPr>
          <a:xfrm>
            <a:off x="1056904" y="3581294"/>
            <a:ext cx="703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E8F0F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https://docs.microsoft.com/visualstudio/test/vstest-console-options</a:t>
            </a:r>
            <a:endParaRPr lang="LID4096" dirty="0">
              <a:solidFill>
                <a:srgbClr val="E8F0F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F0BCA4-107D-4EB1-BF26-E8CC8E522A90}"/>
              </a:ext>
            </a:extLst>
          </p:cNvPr>
          <p:cNvSpPr txBox="1"/>
          <p:nvPr/>
        </p:nvSpPr>
        <p:spPr>
          <a:xfrm>
            <a:off x="3007381" y="4098471"/>
            <a:ext cx="3313985" cy="646331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E8F0F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Everything else is a wrapper.</a:t>
            </a:r>
          </a:p>
          <a:p>
            <a:pPr algn="ctr"/>
            <a:r>
              <a:rPr lang="en-US" dirty="0">
                <a:solidFill>
                  <a:srgbClr val="E8F0F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Speak with your DevOps team!</a:t>
            </a:r>
          </a:p>
        </p:txBody>
      </p:sp>
      <p:pic>
        <p:nvPicPr>
          <p:cNvPr id="8" name="Picture 2" descr="http://www.mattruma.com/wp-content/uploads/2019/04/528389819366_e7a0672f0480b3e98d21_512.png">
            <a:extLst>
              <a:ext uri="{FF2B5EF4-FFF2-40B4-BE49-F238E27FC236}">
                <a16:creationId xmlns:a16="http://schemas.microsoft.com/office/drawing/2014/main" id="{5E9C42E1-14CD-4872-8EED-4B598DACE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223" y="2524785"/>
            <a:ext cx="663556" cy="663556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Teamcity Logo.png">
            <a:extLst>
              <a:ext uri="{FF2B5EF4-FFF2-40B4-BE49-F238E27FC236}">
                <a16:creationId xmlns:a16="http://schemas.microsoft.com/office/drawing/2014/main" id="{5EDD924C-2979-4D00-A857-34C8A58A5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222" y="3922804"/>
            <a:ext cx="663558" cy="663556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wiki.jenkins.io/download/attachments/2916393/logo.png?version=1&amp;modificationDate=1302753947000&amp;api=v2">
            <a:extLst>
              <a:ext uri="{FF2B5EF4-FFF2-40B4-BE49-F238E27FC236}">
                <a16:creationId xmlns:a16="http://schemas.microsoft.com/office/drawing/2014/main" id="{54F636A8-6504-49D3-BB7D-E2EDFE18B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6801" y="2835958"/>
            <a:ext cx="599636" cy="829768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Image result for travis logo">
            <a:extLst>
              <a:ext uri="{FF2B5EF4-FFF2-40B4-BE49-F238E27FC236}">
                <a16:creationId xmlns:a16="http://schemas.microsoft.com/office/drawing/2014/main" id="{DFA5BE4A-06FC-4F1D-9682-DFEC63068F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15997" y="2011893"/>
            <a:ext cx="718740" cy="697416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Image result for gitlab logo">
            <a:extLst>
              <a:ext uri="{FF2B5EF4-FFF2-40B4-BE49-F238E27FC236}">
                <a16:creationId xmlns:a16="http://schemas.microsoft.com/office/drawing/2014/main" id="{0E1372FF-E9EB-4D47-8EFD-07704A91FF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58" t="12840" r="16815" b="16708"/>
          <a:stretch/>
        </p:blipFill>
        <p:spPr bwMode="auto">
          <a:xfrm>
            <a:off x="7368356" y="2287619"/>
            <a:ext cx="718740" cy="729466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Image result for bamboo atlassian logo">
            <a:extLst>
              <a:ext uri="{FF2B5EF4-FFF2-40B4-BE49-F238E27FC236}">
                <a16:creationId xmlns:a16="http://schemas.microsoft.com/office/drawing/2014/main" id="{BD8642C9-4C70-4BCD-9962-43985D5BE3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53780" y="2778121"/>
            <a:ext cx="663558" cy="698173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Image result for octopus deploy logo">
            <a:extLst>
              <a:ext uri="{FF2B5EF4-FFF2-40B4-BE49-F238E27FC236}">
                <a16:creationId xmlns:a16="http://schemas.microsoft.com/office/drawing/2014/main" id="{1AF25114-4206-4B09-A273-C59E44A58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054" y="4064684"/>
            <a:ext cx="1468199" cy="947225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Image result for aws codepipeline logo icon png">
            <a:extLst>
              <a:ext uri="{FF2B5EF4-FFF2-40B4-BE49-F238E27FC236}">
                <a16:creationId xmlns:a16="http://schemas.microsoft.com/office/drawing/2014/main" id="{73D68A7B-214B-4DCE-BD6C-D2D2477EEC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66225" y="3939188"/>
            <a:ext cx="868274" cy="862152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429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4971EC99-C4D2-4FAD-A01F-69BA3576ED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9113" y="-298790"/>
            <a:ext cx="12221283" cy="54422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8A2D016-87D0-48BF-A44C-A73FB53EA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2778"/>
            <a:ext cx="8229600" cy="612956"/>
          </a:xfrm>
        </p:spPr>
        <p:txBody>
          <a:bodyPr/>
          <a:lstStyle/>
          <a:p>
            <a:r>
              <a:rPr lang="en-US" dirty="0"/>
              <a:t>Next Steps:</a:t>
            </a:r>
            <a:endParaRPr lang="LID4096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FE3C79-34D6-41C8-B615-CAC8F67F137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800" y="556054"/>
            <a:ext cx="8261350" cy="3688388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Install SSDT:</a:t>
            </a:r>
          </a:p>
          <a:p>
            <a:pPr marL="6286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https://docs.microsoft.com/sql/ssdt/</a:t>
            </a:r>
            <a:endParaRPr lang="en-US" dirty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Import Database(s) into new Project</a:t>
            </a:r>
          </a:p>
          <a:p>
            <a:pPr marL="6286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b="1" dirty="0"/>
              <a:t>Sample SSDT Project to play around with:</a:t>
            </a:r>
            <a:br>
              <a:rPr lang="en-US" sz="1600" b="1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16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https://github.com/EitanBlumin/wwi-ssdt/</a:t>
            </a:r>
            <a:endParaRPr lang="en-US" dirty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Fix Build Errors</a:t>
            </a:r>
          </a:p>
          <a:p>
            <a:pPr marL="581025" lvl="2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Database References</a:t>
            </a:r>
          </a:p>
          <a:p>
            <a:pPr marL="581025" lvl="2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Refactor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Add to Source Control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Add to CI/CD Pipeline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TEST !!!</a:t>
            </a:r>
            <a:endParaRPr lang="LID4096" sz="1600" dirty="0"/>
          </a:p>
        </p:txBody>
      </p:sp>
      <p:pic>
        <p:nvPicPr>
          <p:cNvPr id="12" name="Graphic 11" descr="Database">
            <a:extLst>
              <a:ext uri="{FF2B5EF4-FFF2-40B4-BE49-F238E27FC236}">
                <a16:creationId xmlns:a16="http://schemas.microsoft.com/office/drawing/2014/main" id="{37D19F48-A2FE-412E-801F-CB27C667CF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79166" y="665734"/>
            <a:ext cx="3319154" cy="3319154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371A5C1-A650-4A25-B05C-86967B89E4C2}"/>
              </a:ext>
            </a:extLst>
          </p:cNvPr>
          <p:cNvSpPr/>
          <p:nvPr/>
        </p:nvSpPr>
        <p:spPr>
          <a:xfrm>
            <a:off x="7049735" y="4879920"/>
            <a:ext cx="208262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Image by </a:t>
            </a:r>
            <a:r>
              <a:rPr lang="en-US" sz="900" u="sng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Dirk </a:t>
            </a:r>
            <a:r>
              <a:rPr lang="en-US" sz="900" u="sng" dirty="0" err="1">
                <a:solidFill>
                  <a:schemeClr val="accent1">
                    <a:lumMod val="60000"/>
                    <a:lumOff val="40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Wouters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 from </a:t>
            </a:r>
            <a:r>
              <a:rPr lang="en-US" sz="900" u="sng" dirty="0" err="1">
                <a:solidFill>
                  <a:schemeClr val="accent1">
                    <a:lumMod val="60000"/>
                    <a:lumOff val="40000"/>
                  </a:schemeClr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Pixabay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 </a:t>
            </a:r>
            <a:endParaRPr lang="he-IL" sz="9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2B305B-BEBF-4602-8BE2-3133B945577E}"/>
              </a:ext>
            </a:extLst>
          </p:cNvPr>
          <p:cNvSpPr/>
          <p:nvPr/>
        </p:nvSpPr>
        <p:spPr>
          <a:xfrm>
            <a:off x="4652743" y="3614643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000" b="1" dirty="0">
                <a:solidFill>
                  <a:srgbClr val="E8F0F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Still having trouble?</a:t>
            </a:r>
            <a:br>
              <a:rPr lang="en-US" sz="2000" b="1" dirty="0">
                <a:solidFill>
                  <a:srgbClr val="E8F0F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2000" b="1" dirty="0">
                <a:solidFill>
                  <a:srgbClr val="E8F0F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Let us help you with it!</a:t>
            </a:r>
          </a:p>
          <a:p>
            <a:pPr algn="ctr">
              <a:spcBef>
                <a:spcPts val="1200"/>
              </a:spcBef>
            </a:pPr>
            <a:r>
              <a:rPr lang="en-US" sz="2000" b="1" dirty="0">
                <a:solidFill>
                  <a:srgbClr val="E8F0F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www.MadeiraData.com/Solutions</a:t>
            </a:r>
            <a:r>
              <a:rPr lang="en-US" sz="2000" b="1" dirty="0">
                <a:solidFill>
                  <a:srgbClr val="E8F0F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003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4F143472-7CD9-4240-9EF3-A20026E08D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41343" y="-2"/>
            <a:ext cx="11550316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82680" y="4777067"/>
            <a:ext cx="4461320" cy="181082"/>
          </a:xfrm>
          <a:prstGeom prst="rect">
            <a:avLst/>
          </a:prstGeom>
          <a:noFill/>
        </p:spPr>
        <p:txBody>
          <a:bodyPr wrap="square" rtlCol="1">
            <a:noAutofit/>
          </a:bodyPr>
          <a:lstStyle/>
          <a:p>
            <a:pPr algn="r"/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Image by David Castillo Dominici / FreeDigitalPhotos.net</a:t>
            </a:r>
            <a:b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Image by </a:t>
            </a:r>
            <a:r>
              <a:rPr lang="en-US" sz="900" u="sng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Dirk </a:t>
            </a:r>
            <a:r>
              <a:rPr lang="en-US" sz="900" u="sng" dirty="0" err="1">
                <a:solidFill>
                  <a:schemeClr val="accent1">
                    <a:lumMod val="60000"/>
                    <a:lumOff val="4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Wouters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 from </a:t>
            </a:r>
            <a:r>
              <a:rPr lang="en-US" sz="900" u="sng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Pixabay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 </a:t>
            </a:r>
            <a:endParaRPr lang="he-IL" sz="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4605" y="1413302"/>
            <a:ext cx="2222249" cy="231689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4EEDC151-2EE4-4344-B3A0-5D26A32F4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79" y="2232944"/>
            <a:ext cx="2749138" cy="677609"/>
          </a:xfrm>
        </p:spPr>
        <p:txBody>
          <a:bodyPr/>
          <a:lstStyle/>
          <a:p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78280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F78E0EAC-CB65-4B5C-9570-286882563475}"/>
              </a:ext>
            </a:extLst>
          </p:cNvPr>
          <p:cNvSpPr txBox="1"/>
          <p:nvPr/>
        </p:nvSpPr>
        <p:spPr>
          <a:xfrm>
            <a:off x="218137" y="1389961"/>
            <a:ext cx="8590306" cy="2693045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360000" lvl="0" indent="-360000" algn="l" rtl="0">
              <a:spcBef>
                <a:spcPts val="600"/>
              </a:spcBef>
              <a:tabLst>
                <a:tab pos="179388" algn="l"/>
                <a:tab pos="1978025" algn="l"/>
              </a:tabLst>
            </a:pP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Name:	Eitan Blumin</a:t>
            </a:r>
          </a:p>
          <a:p>
            <a:pPr marL="360000" lvl="0" indent="-360000" algn="l" rtl="0">
              <a:spcBef>
                <a:spcPts val="600"/>
              </a:spcBef>
              <a:tabLst>
                <a:tab pos="179388" algn="l"/>
                <a:tab pos="1978025" algn="l"/>
              </a:tabLst>
            </a:pP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Email:	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eitan@madeiradata.com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 </a:t>
            </a:r>
          </a:p>
          <a:p>
            <a:pPr marL="360000" lvl="0" indent="-360000" algn="l" rtl="0">
              <a:spcBef>
                <a:spcPts val="600"/>
              </a:spcBef>
              <a:tabLst>
                <a:tab pos="179388" algn="l"/>
                <a:tab pos="1978025" algn="l"/>
              </a:tabLst>
            </a:pP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Twitter:	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@EitanBlumin</a:t>
            </a:r>
            <a:endParaRPr lang="en-US" sz="2400" dirty="0">
              <a:solidFill>
                <a:srgbClr val="E8F0F0"/>
              </a:solidFill>
              <a:latin typeface="Calibri" pitchFamily="34" charset="0"/>
            </a:endParaRPr>
          </a:p>
          <a:p>
            <a:pPr marL="360000" lvl="0" indent="-360000">
              <a:spcBef>
                <a:spcPts val="600"/>
              </a:spcBef>
              <a:tabLst>
                <a:tab pos="179388" algn="l"/>
                <a:tab pos="1978025" algn="l"/>
              </a:tabLst>
            </a:pP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LinkedIn:	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www.linkedin.com/in/eitanblumin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 </a:t>
            </a:r>
          </a:p>
          <a:p>
            <a:pPr marL="360000" lvl="0" indent="-360000" algn="l" rtl="0">
              <a:spcBef>
                <a:spcPts val="600"/>
              </a:spcBef>
              <a:tabLst>
                <a:tab pos="179388" algn="l"/>
                <a:tab pos="1978025" algn="l"/>
              </a:tabLst>
            </a:pP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Blog:	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www.eitanblumin.com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 </a:t>
            </a:r>
          </a:p>
          <a:p>
            <a:pPr marL="360000" lvl="0" indent="-360000" algn="l" rtl="0">
              <a:spcBef>
                <a:spcPts val="600"/>
              </a:spcBef>
              <a:tabLst>
                <a:tab pos="179388" algn="l"/>
                <a:tab pos="1978025" algn="l"/>
              </a:tabLst>
            </a:pP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Also in: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88031A2-F546-4F3C-A4C0-BE8F6B4D7BE8}"/>
              </a:ext>
            </a:extLst>
          </p:cNvPr>
          <p:cNvSpPr txBox="1">
            <a:spLocks/>
          </p:cNvSpPr>
          <p:nvPr/>
        </p:nvSpPr>
        <p:spPr>
          <a:xfrm>
            <a:off x="457200" y="271463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0" i="0" u="none" strike="noStrike" kern="1200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"/>
                <a:ea typeface="+mj-ea"/>
                <a:cs typeface="Segoe"/>
              </a:defRPr>
            </a:lvl1pPr>
          </a:lstStyle>
          <a:p>
            <a:r>
              <a:rPr lang="en-CA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egoe UI" charset="0"/>
                <a:ea typeface="Segoe UI" charset="0"/>
                <a:cs typeface="Segoe UI" charset="0"/>
              </a:rPr>
              <a:t>Keep in touch…</a:t>
            </a:r>
          </a:p>
        </p:txBody>
      </p:sp>
      <p:pic>
        <p:nvPicPr>
          <p:cNvPr id="9" name="Picture 8" descr="https://pbs.twimg.com/profile_banners/416148647/1541847820/1500x500">
            <a:extLst>
              <a:ext uri="{FF2B5EF4-FFF2-40B4-BE49-F238E27FC236}">
                <a16:creationId xmlns:a16="http://schemas.microsoft.com/office/drawing/2014/main" id="{2BD81BB2-913A-4F40-B2C7-1C91B4329F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41795" y="207185"/>
            <a:ext cx="2845006" cy="2465626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s://mspoweruser.com/wp-content/uploads/2019/04/microsoft-technet.png">
            <a:extLst>
              <a:ext uri="{FF2B5EF4-FFF2-40B4-BE49-F238E27FC236}">
                <a16:creationId xmlns:a16="http://schemas.microsoft.com/office/drawing/2014/main" id="{0326FDA5-60F6-4F1A-83F7-834199E96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7744" y="4353708"/>
            <a:ext cx="1147189" cy="40689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pngimg.com/uploads/github/github_PNG20.png">
            <a:extLst>
              <a:ext uri="{FF2B5EF4-FFF2-40B4-BE49-F238E27FC236}">
                <a16:creationId xmlns:a16="http://schemas.microsoft.com/office/drawing/2014/main" id="{08ABD667-4B97-48C4-9ED2-FF7805003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0896" y="4086431"/>
            <a:ext cx="745462" cy="67316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github gist logo">
            <a:extLst>
              <a:ext uri="{FF2B5EF4-FFF2-40B4-BE49-F238E27FC236}">
                <a16:creationId xmlns:a16="http://schemas.microsoft.com/office/drawing/2014/main" id="{EC6DBC0B-9169-4AF5-9968-3946F28F4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1332" y="4384599"/>
            <a:ext cx="1497603" cy="40469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https://im5.ezgif.com/tmp/ezgif-5-eb799a4d79b5.png">
            <a:extLst>
              <a:ext uri="{FF2B5EF4-FFF2-40B4-BE49-F238E27FC236}">
                <a16:creationId xmlns:a16="http://schemas.microsoft.com/office/drawing/2014/main" id="{C04299DA-C754-44E1-9B6E-B6626EBF2B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35485" y="4277305"/>
            <a:ext cx="1220437" cy="72326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 descr="Image result for youtube logo">
            <a:extLst>
              <a:ext uri="{FF2B5EF4-FFF2-40B4-BE49-F238E27FC236}">
                <a16:creationId xmlns:a16="http://schemas.microsoft.com/office/drawing/2014/main" id="{DDD8A3EB-B7AE-4B68-8553-450E3033B4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69972" y="4384599"/>
            <a:ext cx="1308709" cy="325825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500D92-4093-443C-AB7A-3F4EF2DFAFA3}"/>
              </a:ext>
            </a:extLst>
          </p:cNvPr>
          <p:cNvSpPr txBox="1"/>
          <p:nvPr/>
        </p:nvSpPr>
        <p:spPr>
          <a:xfrm>
            <a:off x="6102312" y="3664359"/>
            <a:ext cx="2550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E8F0F0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www.madeiradata.com</a:t>
            </a:r>
            <a:r>
              <a:rPr lang="en-US" dirty="0">
                <a:solidFill>
                  <a:srgbClr val="E8F0F0"/>
                </a:solidFill>
              </a:rPr>
              <a:t> </a:t>
            </a:r>
            <a:endParaRPr lang="LID4096" dirty="0">
              <a:solidFill>
                <a:srgbClr val="E8F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06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E71A23-669C-40D8-9E2F-648B79F85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Session Series Agenda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EADCEB-994A-4718-8E61-952B871A6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634" y="843864"/>
            <a:ext cx="8229600" cy="3721235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Part 1: Development Lifecycle Basics for DBAs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Part 2: SSDT Methodology &amp; Features for DB DevOps</a:t>
            </a:r>
            <a:endParaRPr lang="en-US" sz="18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phic 4" descr="Playbook">
            <a:extLst>
              <a:ext uri="{FF2B5EF4-FFF2-40B4-BE49-F238E27FC236}">
                <a16:creationId xmlns:a16="http://schemas.microsoft.com/office/drawing/2014/main" id="{2DEC287B-22BC-49A5-A5F2-7DCEE7AD4F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18658" y="1782015"/>
            <a:ext cx="2968142" cy="296814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764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E71A23-669C-40D8-9E2F-648B79F85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2 - Agenda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EADCEB-994A-4718-8E61-952B871A6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634" y="843864"/>
            <a:ext cx="8229600" cy="3721235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What?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(is SSDT)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How? (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Methodology)</a:t>
            </a:r>
          </a:p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With what? (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SSDT Tools and Features)</a:t>
            </a:r>
          </a:p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Wait, what? (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Common issues)</a:t>
            </a:r>
          </a:p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CI and CD with SSDT</a:t>
            </a:r>
          </a:p>
        </p:txBody>
      </p:sp>
      <p:pic>
        <p:nvPicPr>
          <p:cNvPr id="7" name="Graphic 6" descr="Playbook">
            <a:extLst>
              <a:ext uri="{FF2B5EF4-FFF2-40B4-BE49-F238E27FC236}">
                <a16:creationId xmlns:a16="http://schemas.microsoft.com/office/drawing/2014/main" id="{783D7301-C457-4D0F-9041-ADDE24537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18658" y="1782015"/>
            <a:ext cx="2968142" cy="296814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246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4D3B53-C3A2-4221-A2D5-DDFE8349FF6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2438" y="843865"/>
            <a:ext cx="8242300" cy="377431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u="sng" dirty="0"/>
              <a:t>Available for Free</a:t>
            </a:r>
            <a:r>
              <a:rPr lang="en-US" b="1" dirty="0"/>
              <a:t> </a:t>
            </a:r>
            <a:r>
              <a:rPr lang="en-US" dirty="0"/>
              <a:t>from</a:t>
            </a:r>
            <a:r>
              <a:rPr lang="en-US" b="1" dirty="0"/>
              <a:t> Microsoft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Set of tools and project types for Microsoft Visual Studio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Combination of Extensions and Add-Ons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u="sng" dirty="0"/>
              <a:t>SQL Database Project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BI Project Types (SSRS, SSIS, SSAS)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Utilities: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Schema and Data Compare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Refactoring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Unit Testing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67B9D8-9D1A-4BCB-A60E-5BF17DD39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SQL Server Data Tools?</a:t>
            </a:r>
            <a:endParaRPr lang="LID4096" dirty="0"/>
          </a:p>
        </p:txBody>
      </p:sp>
      <p:pic>
        <p:nvPicPr>
          <p:cNvPr id="5124" name="Picture 4" descr="select AS, IS, RS">
            <a:extLst>
              <a:ext uri="{FF2B5EF4-FFF2-40B4-BE49-F238E27FC236}">
                <a16:creationId xmlns:a16="http://schemas.microsoft.com/office/drawing/2014/main" id="{311E1CE0-85D5-46A1-9DDB-5AA8540211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34545" y="2305330"/>
            <a:ext cx="2030681" cy="1994305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15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F6B3A-5C45-47CB-BAB4-945C0D91F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64" y="230908"/>
            <a:ext cx="8848072" cy="612956"/>
          </a:xfrm>
        </p:spPr>
        <p:txBody>
          <a:bodyPr/>
          <a:lstStyle/>
          <a:p>
            <a:r>
              <a:rPr lang="en-US" dirty="0"/>
              <a:t>Installing SSDT (Tools and Features)</a:t>
            </a:r>
            <a:endParaRPr lang="LID4096" dirty="0"/>
          </a:p>
        </p:txBody>
      </p:sp>
      <p:pic>
        <p:nvPicPr>
          <p:cNvPr id="7170" name="Picture 2" descr="Data storage and processing workload">
            <a:extLst>
              <a:ext uri="{FF2B5EF4-FFF2-40B4-BE49-F238E27FC236}">
                <a16:creationId xmlns:a16="http://schemas.microsoft.com/office/drawing/2014/main" id="{AD004E3A-3C01-46AD-B93A-93F43CB350D5}"/>
              </a:ext>
            </a:extLst>
          </p:cNvPr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964" y="1176597"/>
            <a:ext cx="8848071" cy="3292732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3A1F458-13CF-42FD-AC52-3648EAF4B290}"/>
              </a:ext>
            </a:extLst>
          </p:cNvPr>
          <p:cNvSpPr/>
          <p:nvPr/>
        </p:nvSpPr>
        <p:spPr>
          <a:xfrm>
            <a:off x="1217219" y="4802063"/>
            <a:ext cx="63711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E8F0F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https://docs.microsoft.com/sql/ssdt/</a:t>
            </a:r>
            <a:endParaRPr lang="LID4096" sz="1600" dirty="0">
              <a:solidFill>
                <a:srgbClr val="E8F0F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B7D847-4E05-416A-92C3-1F094A0388ED}"/>
              </a:ext>
            </a:extLst>
          </p:cNvPr>
          <p:cNvSpPr txBox="1"/>
          <p:nvPr/>
        </p:nvSpPr>
        <p:spPr>
          <a:xfrm>
            <a:off x="2852574" y="838043"/>
            <a:ext cx="31004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DAF5FE"/>
                </a:solidFill>
              </a:rPr>
              <a:t>Tools &gt; Get Tools and Features…</a:t>
            </a:r>
          </a:p>
        </p:txBody>
      </p:sp>
    </p:spTree>
    <p:extLst>
      <p:ext uri="{BB962C8B-B14F-4D97-AF65-F5344CB8AC3E}">
        <p14:creationId xmlns:p14="http://schemas.microsoft.com/office/powerpoint/2010/main" val="383347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F6B3A-5C45-47CB-BAB4-945C0D91F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3864"/>
          </a:xfrm>
        </p:spPr>
        <p:txBody>
          <a:bodyPr/>
          <a:lstStyle/>
          <a:p>
            <a:pPr algn="ctr"/>
            <a:r>
              <a:rPr lang="en-US" dirty="0"/>
              <a:t>Installing SSDT (Standalone)</a:t>
            </a:r>
            <a:endParaRPr lang="LID4096" dirty="0"/>
          </a:p>
        </p:txBody>
      </p:sp>
      <p:pic>
        <p:nvPicPr>
          <p:cNvPr id="8196" name="Picture 4" descr="select AS, IS, RS">
            <a:extLst>
              <a:ext uri="{FF2B5EF4-FFF2-40B4-BE49-F238E27FC236}">
                <a16:creationId xmlns:a16="http://schemas.microsoft.com/office/drawing/2014/main" id="{9549B84A-AF0D-4341-A7EF-8CCB408C6F4A}"/>
              </a:ext>
            </a:extLst>
          </p:cNvPr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4993" y="641975"/>
            <a:ext cx="4694014" cy="405322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98A272D-C285-4D72-90C4-4DDA65DF6DEE}"/>
              </a:ext>
            </a:extLst>
          </p:cNvPr>
          <p:cNvSpPr/>
          <p:nvPr/>
        </p:nvSpPr>
        <p:spPr>
          <a:xfrm>
            <a:off x="1217219" y="4802063"/>
            <a:ext cx="63711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E8F0F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https://docs.microsoft.com/sql/ssdt/</a:t>
            </a:r>
            <a:endParaRPr lang="LID4096" sz="1600" dirty="0">
              <a:solidFill>
                <a:srgbClr val="E8F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96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C783D0-A99A-4DF9-A83E-C29634B16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How? SSDT Methodology</a:t>
            </a:r>
            <a:endParaRPr lang="LID4096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986844B-6B06-4788-8D2B-E5C317ED6C7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000" b="1" dirty="0"/>
              <a:t>Project = Database</a:t>
            </a:r>
          </a:p>
          <a:p>
            <a:pPr marL="685800" lvl="1"/>
            <a:r>
              <a:rPr lang="en-US" dirty="0">
                <a:solidFill>
                  <a:srgbClr val="E8F0F0"/>
                </a:solidFill>
              </a:rPr>
              <a:t>Some support for server-level</a:t>
            </a:r>
            <a:br>
              <a:rPr lang="en-US" dirty="0">
                <a:solidFill>
                  <a:srgbClr val="E8F0F0"/>
                </a:solidFill>
              </a:rPr>
            </a:br>
            <a:r>
              <a:rPr lang="en-US" dirty="0">
                <a:solidFill>
                  <a:srgbClr val="E8F0F0"/>
                </a:solidFill>
              </a:rPr>
              <a:t>objects also exists</a:t>
            </a:r>
          </a:p>
          <a:p>
            <a:pPr marL="685800" lvl="1"/>
            <a:r>
              <a:rPr lang="en-US" dirty="0">
                <a:solidFill>
                  <a:srgbClr val="E8F0F0"/>
                </a:solidFill>
              </a:rPr>
              <a:t>You can add “Database References”</a:t>
            </a:r>
            <a:br>
              <a:rPr lang="en-US" dirty="0">
                <a:solidFill>
                  <a:srgbClr val="E8F0F0"/>
                </a:solidFill>
              </a:rPr>
            </a:br>
            <a:r>
              <a:rPr lang="en-US" dirty="0">
                <a:solidFill>
                  <a:srgbClr val="E8F0F0"/>
                </a:solidFill>
              </a:rPr>
              <a:t>to your project, for cross-database</a:t>
            </a:r>
            <a:br>
              <a:rPr lang="en-US" dirty="0">
                <a:solidFill>
                  <a:srgbClr val="E8F0F0"/>
                </a:solidFill>
              </a:rPr>
            </a:br>
            <a:r>
              <a:rPr lang="en-US" dirty="0">
                <a:solidFill>
                  <a:srgbClr val="E8F0F0"/>
                </a:solidFill>
              </a:rPr>
              <a:t>code dependencies</a:t>
            </a:r>
            <a:endParaRPr lang="LID4096" dirty="0">
              <a:solidFill>
                <a:srgbClr val="E8F0F0"/>
              </a:solidFill>
            </a:endParaRPr>
          </a:p>
        </p:txBody>
      </p:sp>
      <p:pic>
        <p:nvPicPr>
          <p:cNvPr id="4" name="Graphic 3" descr="Database">
            <a:extLst>
              <a:ext uri="{FF2B5EF4-FFF2-40B4-BE49-F238E27FC236}">
                <a16:creationId xmlns:a16="http://schemas.microsoft.com/office/drawing/2014/main" id="{396DEAAB-1A1F-4825-AC34-64E2EF2AAB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93046" y="1119188"/>
            <a:ext cx="3319154" cy="3319154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7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27.5|5.8|35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17|12.6|35|1.6|7.4|2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6.5|8|8.1|9.4|7|7.9|16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2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32.5|57.3|20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6.9|10.1|25.9|15.2|18.5|4.1|13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21.5|61.8|10.8|8.1|10.8|49.5|32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39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.4|7.2|11.8|10.4|10.9|8.6|7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5.2|6.2|19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31.1|24.1|7.4|5.7|2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6.4|8.5|16.2|3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9|32.6|13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|2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66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6.7|4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12.3|57.4|159.7"/>
</p:tagLst>
</file>

<file path=ppt/theme/theme1.xml><?xml version="1.0" encoding="utf-8"?>
<a:theme xmlns:a="http://schemas.openxmlformats.org/drawingml/2006/main" name="PASS 2013_SpeakerTemplate_16x9">
  <a:themeElements>
    <a:clrScheme name="Custom 3">
      <a:dk1>
        <a:srgbClr val="58585A"/>
      </a:dk1>
      <a:lt1>
        <a:sysClr val="window" lastClr="FFFFFF"/>
      </a:lt1>
      <a:dk2>
        <a:srgbClr val="003A78"/>
      </a:dk2>
      <a:lt2>
        <a:srgbClr val="0061B0"/>
      </a:lt2>
      <a:accent1>
        <a:srgbClr val="0084CC"/>
      </a:accent1>
      <a:accent2>
        <a:srgbClr val="52C3D8"/>
      </a:accent2>
      <a:accent3>
        <a:srgbClr val="FCB327"/>
      </a:accent3>
      <a:accent4>
        <a:srgbClr val="7EB241"/>
      </a:accent4>
      <a:accent5>
        <a:srgbClr val="1D9C48"/>
      </a:accent5>
      <a:accent6>
        <a:srgbClr val="181651"/>
      </a:accent6>
      <a:hlink>
        <a:srgbClr val="0084CC"/>
      </a:hlink>
      <a:folHlink>
        <a:srgbClr val="505150"/>
      </a:folHlink>
    </a:clrScheme>
    <a:fontScheme name="PASS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>
            <a:solidFill>
              <a:schemeClr val="accent6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B9F8B3991C594AB7A558D53E9A462C" ma:contentTypeVersion="12" ma:contentTypeDescription="Create a new document." ma:contentTypeScope="" ma:versionID="0423606f55124355cac801c120c31b59">
  <xsd:schema xmlns:xsd="http://www.w3.org/2001/XMLSchema" xmlns:xs="http://www.w3.org/2001/XMLSchema" xmlns:p="http://schemas.microsoft.com/office/2006/metadata/properties" xmlns:ns2="1c853891-79e1-4665-8425-27cfb243d1fd" xmlns:ns3="c8f11c67-c3b6-4b83-8087-70e71e9ec41f" targetNamespace="http://schemas.microsoft.com/office/2006/metadata/properties" ma:root="true" ma:fieldsID="f8faa0bb37e12876ca34a0df3fc2e006" ns2:_="" ns3:_="">
    <xsd:import namespace="1c853891-79e1-4665-8425-27cfb243d1fd"/>
    <xsd:import namespace="c8f11c67-c3b6-4b83-8087-70e71e9ec4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853891-79e1-4665-8425-27cfb243d1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f11c67-c3b6-4b83-8087-70e71e9ec41f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ontrol xmlns="http://schemas.microsoft.com/VisualStudio/2011/storyboarding/control">
  <Id Name="System.Storyboarding.Common.List" Revision="1" Stencil="System.Storyboarding.Common" StencilVersion="0.1"/>
</Control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5.xml><?xml version="1.0" encoding="utf-8"?>
<Control xmlns="http://schemas.microsoft.com/VisualStudio/2011/storyboarding/control">
  <Id Name="System.Storyboarding.Common.ScrollbarVertical" RevisionId="68ea164d-c1de-47a5-804f-d4d1290fa524" Stencil="System.Storyboarding.Common" StencilRevisionId="68ea164d-c1de-47a5-804f-d4d1290fa524" StencilVersion="0.1"/>
</Control>
</file>

<file path=customXml/itemProps1.xml><?xml version="1.0" encoding="utf-8"?>
<ds:datastoreItem xmlns:ds="http://schemas.openxmlformats.org/officeDocument/2006/customXml" ds:itemID="{5EDC95A2-0055-4FF3-92E3-ADCBDDDB8C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c853891-79e1-4665-8425-27cfb243d1fd"/>
    <ds:schemaRef ds:uri="c8f11c67-c3b6-4b83-8087-70e71e9ec4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3099346-3037-4EBA-A773-9E2F0341F6D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E628187-1343-4B21-9E6D-8B7F4E9F38D0}">
  <ds:schemaRefs>
    <ds:schemaRef ds:uri="http://schemas.microsoft.com/VisualStudio/2011/storyboarding/control"/>
  </ds:schemaRefs>
</ds:datastoreItem>
</file>

<file path=customXml/itemProps4.xml><?xml version="1.0" encoding="utf-8"?>
<ds:datastoreItem xmlns:ds="http://schemas.openxmlformats.org/officeDocument/2006/customXml" ds:itemID="{778AECED-9D08-4390-A740-E825D9CACBBF}">
  <ds:schemaRefs>
    <ds:schemaRef ds:uri="1c853891-79e1-4665-8425-27cfb243d1fd"/>
    <ds:schemaRef ds:uri="http://purl.org/dc/terms/"/>
    <ds:schemaRef ds:uri="http://schemas.openxmlformats.org/package/2006/metadata/core-properties"/>
    <ds:schemaRef ds:uri="http://schemas.microsoft.com/office/2006/metadata/properties"/>
    <ds:schemaRef ds:uri="c8f11c67-c3b6-4b83-8087-70e71e9ec41f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purl.org/dc/dcmitype/"/>
    <ds:schemaRef ds:uri="http://purl.org/dc/elements/1.1/"/>
  </ds:schemaRefs>
</ds:datastoreItem>
</file>

<file path=customXml/itemProps5.xml><?xml version="1.0" encoding="utf-8"?>
<ds:datastoreItem xmlns:ds="http://schemas.openxmlformats.org/officeDocument/2006/customXml" ds:itemID="{B86FC14E-608D-4408-A64C-21E6AEE90D98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PASS 2013_SpeakerTemplate_16x9.potx</Template>
  <TotalTime>15409</TotalTime>
  <Words>2119</Words>
  <Application>Microsoft Office PowerPoint</Application>
  <PresentationFormat>On-screen Show (16:9)</PresentationFormat>
  <Paragraphs>382</Paragraphs>
  <Slides>37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Arial</vt:lpstr>
      <vt:lpstr>Calibri</vt:lpstr>
      <vt:lpstr>Consolas</vt:lpstr>
      <vt:lpstr>Helvetica Neue</vt:lpstr>
      <vt:lpstr>Segoe UI</vt:lpstr>
      <vt:lpstr>Ubuntu Mono</vt:lpstr>
      <vt:lpstr>Wingdings</vt:lpstr>
      <vt:lpstr>PASS 2013_SpeakerTemplate_16x9</vt:lpstr>
      <vt:lpstr>PowerPoint Presentation</vt:lpstr>
      <vt:lpstr>PowerPoint Presentation</vt:lpstr>
      <vt:lpstr>PowerPoint Presentation</vt:lpstr>
      <vt:lpstr>Session Series Agenda</vt:lpstr>
      <vt:lpstr>Part 2 - Agenda</vt:lpstr>
      <vt:lpstr>What is SQL Server Data Tools?</vt:lpstr>
      <vt:lpstr>Installing SSDT (Tools and Features)</vt:lpstr>
      <vt:lpstr>Installing SSDT (Standalone)</vt:lpstr>
      <vt:lpstr>How? SSDT Methodology</vt:lpstr>
      <vt:lpstr>How? SSDT Methodology</vt:lpstr>
      <vt:lpstr>How? SSDT Methodology</vt:lpstr>
      <vt:lpstr>How? SSDT Methodology</vt:lpstr>
      <vt:lpstr>How? SSDT Methodology</vt:lpstr>
      <vt:lpstr>How? SSDT Methodology</vt:lpstr>
      <vt:lpstr>How? SSDT Methodology</vt:lpstr>
      <vt:lpstr>How? SSDT Methodology</vt:lpstr>
      <vt:lpstr>SSDT Methodology: Summary</vt:lpstr>
      <vt:lpstr>Let’s see it in action</vt:lpstr>
      <vt:lpstr>Import Database Project</vt:lpstr>
      <vt:lpstr>Database Reference</vt:lpstr>
      <vt:lpstr>CLR Development &amp; Reference</vt:lpstr>
      <vt:lpstr>SQL Server Query Editor</vt:lpstr>
      <vt:lpstr>SQL Server Object Explorer</vt:lpstr>
      <vt:lpstr>Refactor Tool</vt:lpstr>
      <vt:lpstr>Database Unit Testing</vt:lpstr>
      <vt:lpstr>Schema Compare</vt:lpstr>
      <vt:lpstr>Data Compare</vt:lpstr>
      <vt:lpstr>Publish Database</vt:lpstr>
      <vt:lpstr>SSDT Features: Summary</vt:lpstr>
      <vt:lpstr>Wait, what? Common Issues</vt:lpstr>
      <vt:lpstr>Wait, what? Common Issues</vt:lpstr>
      <vt:lpstr>CI and CD with SSDT</vt:lpstr>
      <vt:lpstr>SqlPackage.exe</vt:lpstr>
      <vt:lpstr>CI/CD with SSDT - The Important Part</vt:lpstr>
      <vt:lpstr>Next Steps:</vt:lpstr>
      <vt:lpstr>Questions?</vt:lpstr>
      <vt:lpstr>PowerPoint Presentation</vt:lpstr>
    </vt:vector>
  </TitlesOfParts>
  <Company>Madeira Data Solutions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SQL Server Best Practices</dc:title>
  <dc:subject>Training</dc:subject>
  <dc:creator>Guy Glantser</dc:creator>
  <cp:lastModifiedBy>Eitan Blumin</cp:lastModifiedBy>
  <cp:revision>720</cp:revision>
  <dcterms:created xsi:type="dcterms:W3CDTF">2013-07-12T18:23:55Z</dcterms:created>
  <dcterms:modified xsi:type="dcterms:W3CDTF">2020-04-28T19:23:59Z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  <property fmtid="{D5CDD505-2E9C-101B-9397-08002B2CF9AE}" pid="3" name="ContentTypeId">
    <vt:lpwstr>0x010100A0B9F8B3991C594AB7A558D53E9A462C</vt:lpwstr>
  </property>
  <property fmtid="{D5CDD505-2E9C-101B-9397-08002B2CF9AE}" pid="4" name="_Level">
    <vt:i4>1</vt:i4>
  </property>
  <property fmtid="{D5CDD505-2E9C-101B-9397-08002B2CF9AE}" pid="5" name="Tfs.LastKnownPath">
    <vt:lpwstr>https://madeira844.sharepoint.com/sites/Everyone/Shared Documents/Training Services/Internal Training/CI and CD with SSDT/CI and CD with SSDT - Part 2.pptx</vt:lpwstr>
  </property>
</Properties>
</file>